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50.xml" ContentType="application/vnd.openxmlformats-officedocument.presentationml.slide+xml"/>
  <Override PartName="/ppt/slides/slide60.xml" ContentType="application/vnd.openxmlformats-officedocument.presentationml.slide+xml"/>
  <Override PartName="/ppt/slides/slide80.xml" ContentType="application/vnd.openxmlformats-officedocument.presentationml.slide+xml"/>
  <Override PartName="/ppt/slides/slide70.xml" ContentType="application/vnd.openxmlformats-officedocument.presentationml.slide+xml"/>
  <Override PartName="/ppt/slides/slide90.xml" ContentType="application/vnd.openxmlformats-officedocument.presentationml.slide+xml"/>
  <Override PartName="/ppt/slides/slide15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Masters/slideMaster10.xml" ContentType="application/vnd.openxmlformats-officedocument.presentationml.slideMaster+xml"/>
  <Override PartName="/ppt/slideLayouts/slideLayout80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10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9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4" r:id="rId4"/>
    <p:sldId id="265" r:id="rId5"/>
    <p:sldId id="262" r:id="rId6"/>
    <p:sldId id="268" r:id="rId7"/>
    <p:sldId id="269" r:id="rId8"/>
    <p:sldId id="270" r:id="rId9"/>
    <p:sldId id="272" r:id="rId10"/>
    <p:sldId id="271" r:id="rId11"/>
    <p:sldId id="274" r:id="rId12"/>
    <p:sldId id="275" r:id="rId13"/>
    <p:sldId id="276" r:id="rId14"/>
    <p:sldId id="277" r:id="rId15"/>
    <p:sldId id="278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3A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1624AB-5BC9-4E94-822D-137DCC630B7F}" v="105" dt="2025-11-21T18:49:27.4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63" d="100"/>
          <a:sy n="63" d="100"/>
        </p:scale>
        <p:origin x="10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59D26A-23FF-4C94-BF5D-E4FBAC389340}" type="datetimeFigureOut">
              <a:rPr lang="pt-BR" smtClean="0"/>
              <a:t>25/11/2025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038F81-6675-4BE0-B309-0C6DB1BF9D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0652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2D7639-AE48-6F01-ED7D-97120C6532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7F6BAEE-6F34-221E-AC90-C8D3F18ED5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2AB3FC-C215-31D9-7D36-D2D255D9E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829BC-3C06-4A23-A68F-8088A0D0CF57}" type="datetime1">
              <a:rPr lang="pt-BR" smtClean="0"/>
              <a:t>25/11/2025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A70E14C-F7B8-23A4-60D9-DBB770D0A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Trabalho de Educação Física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7731B9-B0F0-2FC1-6DBB-F168D0DE5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7E2B7-5E99-4AC3-898A-D135CBF007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850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26B70C-221F-AE8B-459A-E8A9DBC22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1D6DD58-07AD-E64F-B4FF-D545DEB44C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A12599-A33D-63E2-38B1-4BF51B3F2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74A47-A741-4E32-A8DC-3B056413060C}" type="datetime1">
              <a:rPr lang="pt-BR" smtClean="0"/>
              <a:t>25/11/2025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1E9BEB-69AF-794C-643C-0AA01F90D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Trabalho de Educação Física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0E6C2D7-C96C-A9BB-4E9A-F165E89B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7E2B7-5E99-4AC3-898A-D135CBF007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917311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26B70C-221F-AE8B-459A-E8A9DBC22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1D6DD58-07AD-E64F-B4FF-D545DEB44C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A12599-A33D-63E2-38B1-4BF51B3F2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74A47-A741-4E32-A8DC-3B056413060C}" type="datetime1">
              <a:rPr lang="pt-BR" smtClean="0"/>
              <a:t>25/11/2025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1E9BEB-69AF-794C-643C-0AA01F90D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Trabalho de Educação Física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0E6C2D7-C96C-A9BB-4E9A-F165E89B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7E2B7-5E99-4AC3-898A-D135CBF007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9173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21034C8-77A0-F41B-0515-682334B215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6C5E957-08EA-86E5-AD7D-E592D749A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7F4A5F9-394C-EB50-E5A4-F2C531649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E3E88-805B-462B-BAC5-8A2FE9ED4CFA}" type="datetime1">
              <a:rPr lang="pt-BR" smtClean="0"/>
              <a:t>25/11/2025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5335785-8369-BD86-C6FB-BBBB18E6A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Trabalho de Educação Física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D5DC7E-DACE-7640-EBE4-0A0A8B702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7E2B7-5E99-4AC3-898A-D135CBF007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923944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21034C8-77A0-F41B-0515-682334B215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6C5E957-08EA-86E5-AD7D-E592D749A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7F4A5F9-394C-EB50-E5A4-F2C531649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E3E88-805B-462B-BAC5-8A2FE9ED4CFA}" type="datetime1">
              <a:rPr lang="pt-BR" smtClean="0"/>
              <a:t>25/11/2025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5335785-8369-BD86-C6FB-BBBB18E6A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Trabalho de Educação Física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D5DC7E-DACE-7640-EBE4-0A0A8B702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7E2B7-5E99-4AC3-898A-D135CBF007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9239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2D7639-AE48-6F01-ED7D-97120C6532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7F6BAEE-6F34-221E-AC90-C8D3F18ED5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2AB3FC-C215-31D9-7D36-D2D255D9E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829BC-3C06-4A23-A68F-8088A0D0CF57}" type="datetime1">
              <a:rPr lang="pt-BR" smtClean="0"/>
              <a:t>25/11/2025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A70E14C-F7B8-23A4-60D9-DBB770D0A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Trabalho de Educação Física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7731B9-B0F0-2FC1-6DBB-F168D0DE5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7E2B7-5E99-4AC3-898A-D135CBF007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850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FDF57B-7F9E-3FB1-D968-2A26CEC28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155173-E6DA-88A7-A922-60C35BA15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4CCC263-83D2-B230-3DAF-CB0C32790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AF255-B313-4B81-B3AB-733CC69025D9}" type="datetime1">
              <a:rPr lang="pt-BR" smtClean="0"/>
              <a:t>25/11/2025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0A8D0DA-059D-DAA7-670D-CC3DB76A2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Trabalho de Educação Física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E53D57-F04D-CA9C-A3D3-425435618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7E2B7-5E99-4AC3-898A-D135CBF007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07739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FDF57B-7F9E-3FB1-D968-2A26CEC28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155173-E6DA-88A7-A922-60C35BA15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4CCC263-83D2-B230-3DAF-CB0C32790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AF255-B313-4B81-B3AB-733CC69025D9}" type="datetime1">
              <a:rPr lang="pt-BR" smtClean="0"/>
              <a:t>25/11/2025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0A8D0DA-059D-DAA7-670D-CC3DB76A2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Trabalho de Educação Física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E53D57-F04D-CA9C-A3D3-425435618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7E2B7-5E99-4AC3-898A-D135CBF007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0773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CC866E-434C-69B9-6835-195BF0537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591C3B8-5FB6-3F1C-079A-B4A82963E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EF4428-B921-969D-203E-D74636F38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0210D-0695-4F14-AD94-50BAC39722E6}" type="datetime1">
              <a:rPr lang="pt-BR" smtClean="0"/>
              <a:t>25/11/2025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4A117B-DC7C-8310-B7C0-F3648A0C8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Trabalho de Educação Física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C081D22-5E9A-62CC-6C57-BD492D6A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7E2B7-5E99-4AC3-898A-D135CBF007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37112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CC866E-434C-69B9-6835-195BF0537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591C3B8-5FB6-3F1C-079A-B4A82963E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EF4428-B921-969D-203E-D74636F38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0210D-0695-4F14-AD94-50BAC39722E6}" type="datetime1">
              <a:rPr lang="pt-BR" smtClean="0"/>
              <a:t>25/11/2025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4A117B-DC7C-8310-B7C0-F3648A0C8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Trabalho de Educação Física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C081D22-5E9A-62CC-6C57-BD492D6A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7E2B7-5E99-4AC3-898A-D135CBF007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3711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9B13E1-A990-B0A2-E969-479321E74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93AA8F-7400-A76E-31EB-4A429E0E07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374CB01-A3D3-7127-F08F-F659A21E94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8FDB144-E4FA-64A9-9C77-F0DF8BD6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12CE9-C229-4257-9A98-2F144437EF0D}" type="datetime1">
              <a:rPr lang="pt-BR" smtClean="0"/>
              <a:t>25/11/2025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422B9D3-A2ED-9848-C07E-FBCC8A309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Trabalho de Educação Física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58D4566-E913-4594-508C-F6C7A0C0A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7E2B7-5E99-4AC3-898A-D135CBF007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29359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9B13E1-A990-B0A2-E969-479321E74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93AA8F-7400-A76E-31EB-4A429E0E07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374CB01-A3D3-7127-F08F-F659A21E94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8FDB144-E4FA-64A9-9C77-F0DF8BD6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12CE9-C229-4257-9A98-2F144437EF0D}" type="datetime1">
              <a:rPr lang="pt-BR" smtClean="0"/>
              <a:t>25/11/2025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422B9D3-A2ED-9848-C07E-FBCC8A309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Trabalho de Educação Física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58D4566-E913-4594-508C-F6C7A0C0A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7E2B7-5E99-4AC3-898A-D135CBF007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2935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58F9FC-E3AE-C0CC-06A2-5B0AA8E35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915E23D-62A0-A061-ACAD-73D1E8064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91F7F0D-AB8B-5058-A70A-AD849E473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8817A7A-1EF0-85A2-F77C-0BA3F41B22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690FDC2-B4B7-313C-9AAD-8F6C0A0AC9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A11BF2F-1A56-6F9B-1DCF-57C691F01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3E99B-20DC-448C-B26D-A7EA73352209}" type="datetime1">
              <a:rPr lang="pt-BR" smtClean="0"/>
              <a:t>25/11/2025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4B26CE0-6655-63C3-BF52-CF7907BFD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Trabalho de Educação Física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8FC1C74-FCA3-120E-04AE-EDB9F91D2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7E2B7-5E99-4AC3-898A-D135CBF007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279558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58F9FC-E3AE-C0CC-06A2-5B0AA8E35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915E23D-62A0-A061-ACAD-73D1E8064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91F7F0D-AB8B-5058-A70A-AD849E473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8817A7A-1EF0-85A2-F77C-0BA3F41B22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690FDC2-B4B7-313C-9AAD-8F6C0A0AC9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A11BF2F-1A56-6F9B-1DCF-57C691F01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3E99B-20DC-448C-B26D-A7EA73352209}" type="datetime1">
              <a:rPr lang="pt-BR" smtClean="0"/>
              <a:t>25/11/2025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4B26CE0-6655-63C3-BF52-CF7907BFD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Trabalho de Educação Física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8FC1C74-FCA3-120E-04AE-EDB9F91D2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7E2B7-5E99-4AC3-898A-D135CBF007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2795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89EC42-75F5-91ED-6458-239C7130D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5F186DE-0B5F-7FFD-3E69-884D385DB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CC643-B31F-46C1-8AB4-A59EB1668160}" type="datetime1">
              <a:rPr lang="pt-BR" smtClean="0"/>
              <a:t>25/11/2025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FF33F21-7C2F-8D97-C980-88CF697AD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Trabalho de Educação Física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ABBB96B-A632-669E-89E0-B4C13F298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7E2B7-5E99-4AC3-898A-D135CBF007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843478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89EC42-75F5-91ED-6458-239C7130D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5F186DE-0B5F-7FFD-3E69-884D385DB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CC643-B31F-46C1-8AB4-A59EB1668160}" type="datetime1">
              <a:rPr lang="pt-BR" smtClean="0"/>
              <a:t>25/11/2025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FF33F21-7C2F-8D97-C980-88CF697AD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Trabalho de Educação Física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ABBB96B-A632-669E-89E0-B4C13F298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7E2B7-5E99-4AC3-898A-D135CBF007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8434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36132E8-EDBC-69E2-90A4-B7C4C6888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1457C-7BDD-4955-82A6-B04BE7EE7417}" type="datetime1">
              <a:rPr lang="pt-BR" smtClean="0"/>
              <a:t>25/11/2025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384932C-E682-9DA4-218B-38D217AB5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Trabalho de Educação Física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013B268-881C-8DC3-65B1-B012CDC83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7E2B7-5E99-4AC3-898A-D135CBF007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152881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36132E8-EDBC-69E2-90A4-B7C4C6888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1457C-7BDD-4955-82A6-B04BE7EE7417}" type="datetime1">
              <a:rPr lang="pt-BR" smtClean="0"/>
              <a:t>25/11/2025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384932C-E682-9DA4-218B-38D217AB5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Trabalho de Educação Física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013B268-881C-8DC3-65B1-B012CDC83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7E2B7-5E99-4AC3-898A-D135CBF007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1528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84AECF-5252-9517-6CC2-934F02C6A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12C7D3-6D56-4B2B-18B9-181D7DAC7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A031C02-8D23-73EA-81F5-F902311415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ACCC863-6959-A215-9E30-D3CEB4C15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B0334-3E70-488D-84AD-D5E6978AAA15}" type="datetime1">
              <a:rPr lang="pt-BR" smtClean="0"/>
              <a:t>25/11/2025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7ED0184-40B1-42E7-365E-02C59E437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Trabalho de Educação Física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173C8A1-B821-E94C-48FD-FC42FB4CA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7E2B7-5E99-4AC3-898A-D135CBF007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103527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84AECF-5252-9517-6CC2-934F02C6A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12C7D3-6D56-4B2B-18B9-181D7DAC7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A031C02-8D23-73EA-81F5-F902311415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ACCC863-6959-A215-9E30-D3CEB4C15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B0334-3E70-488D-84AD-D5E6978AAA15}" type="datetime1">
              <a:rPr lang="pt-BR" smtClean="0"/>
              <a:t>25/11/2025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7ED0184-40B1-42E7-365E-02C59E437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Trabalho de Educação Física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173C8A1-B821-E94C-48FD-FC42FB4CA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7E2B7-5E99-4AC3-898A-D135CBF007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1035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787339-5CDF-EF9E-93BD-60E15537F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BB6BF45-505B-9EDE-224E-4A27AD95EE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0306E09-F0FE-048A-A10E-4F46EA60FE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DE47565-FCE8-8AF7-350A-BBF097B0D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9F33-E8CC-414C-8FDF-BE4379D1F3C1}" type="datetime1">
              <a:rPr lang="pt-BR" smtClean="0"/>
              <a:t>25/11/2025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E80E10D-1AD8-B227-B5FF-462BE0A3C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Trabalho de Educação Física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1801BDC-0BE1-AC33-1EB8-8F5B5735B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7E2B7-5E99-4AC3-898A-D135CBF007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484107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787339-5CDF-EF9E-93BD-60E15537F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BB6BF45-505B-9EDE-224E-4A27AD95EE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0306E09-F0FE-048A-A10E-4F46EA60FE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DE47565-FCE8-8AF7-350A-BBF097B0D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9F33-E8CC-414C-8FDF-BE4379D1F3C1}" type="datetime1">
              <a:rPr lang="pt-BR" smtClean="0"/>
              <a:t>25/11/2025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E80E10D-1AD8-B227-B5FF-462BE0A3C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Trabalho de Educação Física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1801BDC-0BE1-AC33-1EB8-8F5B5735B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7E2B7-5E99-4AC3-898A-D135CBF007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4841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70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0ED685D-393B-FC9B-FBA2-011E4CFA0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268AE69-57E5-F7E7-058D-2B91759D2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81CA48-716A-3A3D-842E-0156629ACE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F27C29-DDE9-475B-B8CA-5B10DCEBC01F}" type="datetime1">
              <a:rPr lang="pt-BR" smtClean="0"/>
              <a:t>25/11/2025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18BDD2-A924-7F87-AC11-B4B9E6E276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pt-BR"/>
              <a:t>Trabalho de Educação Física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F25A15-4EFA-429D-D031-6231F57AD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B7E2B7-5E99-4AC3-898A-D135CBF007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0867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0ED685D-393B-FC9B-FBA2-011E4CFA0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268AE69-57E5-F7E7-058D-2B91759D2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81CA48-716A-3A3D-842E-0156629ACE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F27C29-DDE9-475B-B8CA-5B10DCEBC01F}" type="datetime1">
              <a:rPr lang="pt-BR" smtClean="0"/>
              <a:t>25/11/2025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18BDD2-A924-7F87-AC11-B4B9E6E276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pt-BR"/>
              <a:t>Trabalho de Educação Física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F25A15-4EFA-429D-D031-6231F57AD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B7E2B7-5E99-4AC3-898A-D135CBF007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0867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17/06/relationships/model3d" Target="../media/model3d1.glb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17/06/relationships/model3d" Target="../media/model3d2.glb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slide" Target="slide15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17/06/relationships/model3d" Target="../media/model3d2.glb"/><Relationship Id="rId5" Type="http://schemas.openxmlformats.org/officeDocument/2006/relationships/image" Target="../media/image4.png"/><Relationship Id="rId4" Type="http://schemas.microsoft.com/office/2017/06/relationships/model3d" Target="../media/model3d1.glb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17/06/relationships/model3d" Target="../media/model3d2.glb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50.xml"/><Relationship Id="rId13" Type="http://schemas.openxmlformats.org/officeDocument/2006/relationships/image" Target="../media/image14.png"/><Relationship Id="rId18" Type="http://schemas.openxmlformats.org/officeDocument/2006/relationships/image" Target="../media/image150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12" Type="http://schemas.openxmlformats.org/officeDocument/2006/relationships/image" Target="../media/image130.png"/><Relationship Id="rId17" Type="http://schemas.openxmlformats.org/officeDocument/2006/relationships/slide" Target="slide70.xml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60.xml"/><Relationship Id="rId5" Type="http://schemas.openxmlformats.org/officeDocument/2006/relationships/image" Target="../media/image10.png"/><Relationship Id="rId15" Type="http://schemas.openxmlformats.org/officeDocument/2006/relationships/image" Target="../media/image140.png"/><Relationship Id="rId10" Type="http://schemas.openxmlformats.org/officeDocument/2006/relationships/image" Target="../media/image13.png"/><Relationship Id="rId4" Type="http://schemas.microsoft.com/office/2017/06/relationships/model3d" Target="../media/model3d2.glb"/><Relationship Id="rId9" Type="http://schemas.openxmlformats.org/officeDocument/2006/relationships/image" Target="../media/image120.png"/><Relationship Id="rId14" Type="http://schemas.openxmlformats.org/officeDocument/2006/relationships/slide" Target="slide8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5" Type="http://schemas.openxmlformats.org/officeDocument/2006/relationships/slide" Target="slide90.xml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0.png"/><Relationship Id="rId5" Type="http://schemas.openxmlformats.org/officeDocument/2006/relationships/slide" Target="slide90.xml"/><Relationship Id="rId4" Type="http://schemas.openxmlformats.org/officeDocument/2006/relationships/image" Target="../media/image16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50.xml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12" Type="http://schemas.openxmlformats.org/officeDocument/2006/relationships/image" Target="../media/image18.png"/><Relationship Id="rId17" Type="http://schemas.openxmlformats.org/officeDocument/2006/relationships/slide" Target="slide80.xml"/><Relationship Id="rId2" Type="http://schemas.openxmlformats.org/officeDocument/2006/relationships/image" Target="../media/image1.jpe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slide" Target="slide60.xml"/><Relationship Id="rId5" Type="http://schemas.openxmlformats.org/officeDocument/2006/relationships/image" Target="../media/image10.png"/><Relationship Id="rId15" Type="http://schemas.openxmlformats.org/officeDocument/2006/relationships/image" Target="../media/image19.png"/><Relationship Id="rId10" Type="http://schemas.openxmlformats.org/officeDocument/2006/relationships/image" Target="../media/image13.png"/><Relationship Id="rId4" Type="http://schemas.microsoft.com/office/2017/06/relationships/model3d" Target="../media/model3d2.glb"/><Relationship Id="rId9" Type="http://schemas.openxmlformats.org/officeDocument/2006/relationships/image" Target="../media/image17.png"/><Relationship Id="rId14" Type="http://schemas.openxmlformats.org/officeDocument/2006/relationships/slide" Target="slide70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slide" Target="slide50.xml"/><Relationship Id="rId13" Type="http://schemas.openxmlformats.org/officeDocument/2006/relationships/image" Target="../media/image151.png"/><Relationship Id="rId1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21.png"/><Relationship Id="rId12" Type="http://schemas.openxmlformats.org/officeDocument/2006/relationships/image" Target="../media/image18.png"/><Relationship Id="rId17" Type="http://schemas.openxmlformats.org/officeDocument/2006/relationships/slide" Target="slide80.xml"/><Relationship Id="rId2" Type="http://schemas.openxmlformats.org/officeDocument/2006/relationships/image" Target="../media/image1.jpeg"/><Relationship Id="rId16" Type="http://schemas.openxmlformats.org/officeDocument/2006/relationships/image" Target="../media/image1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openxmlformats.org/officeDocument/2006/relationships/slide" Target="slide60.xml"/><Relationship Id="rId5" Type="http://schemas.openxmlformats.org/officeDocument/2006/relationships/image" Target="../media/image10.png"/><Relationship Id="rId15" Type="http://schemas.openxmlformats.org/officeDocument/2006/relationships/image" Target="../media/image19.png"/><Relationship Id="rId10" Type="http://schemas.openxmlformats.org/officeDocument/2006/relationships/image" Target="../media/image131.png"/><Relationship Id="rId4" Type="http://schemas.microsoft.com/office/2017/06/relationships/model3d" Target="../media/model3d2.glb"/><Relationship Id="rId9" Type="http://schemas.openxmlformats.org/officeDocument/2006/relationships/image" Target="../media/image17.png"/><Relationship Id="rId14" Type="http://schemas.openxmlformats.org/officeDocument/2006/relationships/slide" Target="slide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sign de modelo de slide de apresentação de powerpoint profissional e  corporativo | Vetor Premium">
            <a:extLst>
              <a:ext uri="{FF2B5EF4-FFF2-40B4-BE49-F238E27FC236}">
                <a16:creationId xmlns:a16="http://schemas.microsoft.com/office/drawing/2014/main" id="{94621025-29DF-7922-625E-8ABDCAE32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2148" y="747375"/>
            <a:ext cx="5962650" cy="538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Elipse 23">
            <a:extLst>
              <a:ext uri="{FF2B5EF4-FFF2-40B4-BE49-F238E27FC236}">
                <a16:creationId xmlns:a16="http://schemas.microsoft.com/office/drawing/2014/main" id="{50198A33-CE70-2D60-79C9-7332F840D694}"/>
              </a:ext>
            </a:extLst>
          </p:cNvPr>
          <p:cNvSpPr/>
          <p:nvPr/>
        </p:nvSpPr>
        <p:spPr>
          <a:xfrm>
            <a:off x="-4467828" y="729000"/>
            <a:ext cx="5400000" cy="5400000"/>
          </a:xfrm>
          <a:prstGeom prst="ellipse">
            <a:avLst/>
          </a:prstGeom>
          <a:gradFill flip="none" rotWithShape="1">
            <a:gsLst>
              <a:gs pos="0">
                <a:srgbClr val="03A8FF"/>
              </a:gs>
              <a:gs pos="100000">
                <a:srgbClr val="0070C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616A2532-689E-21E6-BC2E-2ED4B6E181D8}"/>
              </a:ext>
            </a:extLst>
          </p:cNvPr>
          <p:cNvGrpSpPr/>
          <p:nvPr/>
        </p:nvGrpSpPr>
        <p:grpSpPr>
          <a:xfrm rot="523730">
            <a:off x="-454571" y="2050272"/>
            <a:ext cx="4045352" cy="4761233"/>
            <a:chOff x="5712107" y="2090929"/>
            <a:chExt cx="4045352" cy="4761233"/>
          </a:xfrm>
          <a:gradFill>
            <a:gsLst>
              <a:gs pos="0">
                <a:srgbClr val="03A8FF"/>
              </a:gs>
              <a:gs pos="100000">
                <a:srgbClr val="0070C0"/>
              </a:gs>
            </a:gsLst>
            <a:lin ang="5400000" scaled="1"/>
          </a:gradFill>
        </p:grpSpPr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BF7A7964-AFFE-E614-5C2C-1601A00954EB}"/>
                </a:ext>
              </a:extLst>
            </p:cNvPr>
            <p:cNvSpPr/>
            <p:nvPr/>
          </p:nvSpPr>
          <p:spPr>
            <a:xfrm rot="2163744">
              <a:off x="5712107" y="2090929"/>
              <a:ext cx="4045352" cy="53822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6" name="Retângulo: Cantos Arredondados 25">
              <a:extLst>
                <a:ext uri="{FF2B5EF4-FFF2-40B4-BE49-F238E27FC236}">
                  <a16:creationId xmlns:a16="http://schemas.microsoft.com/office/drawing/2014/main" id="{F23FE8A9-69F6-1609-AC06-1435DF6E15F7}"/>
                </a:ext>
              </a:extLst>
            </p:cNvPr>
            <p:cNvSpPr/>
            <p:nvPr/>
          </p:nvSpPr>
          <p:spPr>
            <a:xfrm rot="18363744">
              <a:off x="6097383" y="4560374"/>
              <a:ext cx="4045352" cy="53822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29BC49FC-B2A0-4C01-E5D5-255B83CF7010}"/>
              </a:ext>
            </a:extLst>
          </p:cNvPr>
          <p:cNvGrpSpPr/>
          <p:nvPr/>
        </p:nvGrpSpPr>
        <p:grpSpPr>
          <a:xfrm rot="523730">
            <a:off x="937692" y="2011528"/>
            <a:ext cx="4045352" cy="4761233"/>
            <a:chOff x="5712107" y="2090929"/>
            <a:chExt cx="4045352" cy="4761233"/>
          </a:xfrm>
          <a:gradFill>
            <a:gsLst>
              <a:gs pos="0">
                <a:srgbClr val="03A8FF"/>
              </a:gs>
              <a:gs pos="100000">
                <a:srgbClr val="0070C0"/>
              </a:gs>
            </a:gsLst>
            <a:lin ang="5400000" scaled="1"/>
          </a:gradFill>
        </p:grpSpPr>
        <p:sp>
          <p:nvSpPr>
            <p:cNvPr id="29" name="Retângulo: Cantos Arredondados 28">
              <a:extLst>
                <a:ext uri="{FF2B5EF4-FFF2-40B4-BE49-F238E27FC236}">
                  <a16:creationId xmlns:a16="http://schemas.microsoft.com/office/drawing/2014/main" id="{6CB2AE8A-F799-B213-B9AC-4CE4A6BD0017}"/>
                </a:ext>
              </a:extLst>
            </p:cNvPr>
            <p:cNvSpPr/>
            <p:nvPr/>
          </p:nvSpPr>
          <p:spPr>
            <a:xfrm rot="2163744">
              <a:off x="5712107" y="2090929"/>
              <a:ext cx="4045352" cy="53822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0" name="Retângulo: Cantos Arredondados 29">
              <a:extLst>
                <a:ext uri="{FF2B5EF4-FFF2-40B4-BE49-F238E27FC236}">
                  <a16:creationId xmlns:a16="http://schemas.microsoft.com/office/drawing/2014/main" id="{00334C38-A633-A4CA-FECF-0F03F4663093}"/>
                </a:ext>
              </a:extLst>
            </p:cNvPr>
            <p:cNvSpPr/>
            <p:nvPr/>
          </p:nvSpPr>
          <p:spPr>
            <a:xfrm rot="18363744">
              <a:off x="6097383" y="4560374"/>
              <a:ext cx="4045352" cy="53822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77DFDB52-3922-7A05-E99A-71C8A0F42158}"/>
              </a:ext>
            </a:extLst>
          </p:cNvPr>
          <p:cNvGrpSpPr/>
          <p:nvPr/>
        </p:nvGrpSpPr>
        <p:grpSpPr>
          <a:xfrm rot="523730">
            <a:off x="2311877" y="1990862"/>
            <a:ext cx="4045352" cy="4761233"/>
            <a:chOff x="5712107" y="2090929"/>
            <a:chExt cx="4045352" cy="4761233"/>
          </a:xfrm>
          <a:gradFill>
            <a:gsLst>
              <a:gs pos="0">
                <a:srgbClr val="03A8FF"/>
              </a:gs>
              <a:gs pos="100000">
                <a:srgbClr val="0070C0"/>
              </a:gs>
            </a:gsLst>
            <a:lin ang="5400000" scaled="1"/>
          </a:gradFill>
        </p:grpSpPr>
        <p:sp>
          <p:nvSpPr>
            <p:cNvPr id="32" name="Retângulo: Cantos Arredondados 31">
              <a:extLst>
                <a:ext uri="{FF2B5EF4-FFF2-40B4-BE49-F238E27FC236}">
                  <a16:creationId xmlns:a16="http://schemas.microsoft.com/office/drawing/2014/main" id="{C05DE542-06F6-58E6-0CA1-E6336D029A59}"/>
                </a:ext>
              </a:extLst>
            </p:cNvPr>
            <p:cNvSpPr/>
            <p:nvPr/>
          </p:nvSpPr>
          <p:spPr>
            <a:xfrm rot="2163744">
              <a:off x="5712107" y="2090929"/>
              <a:ext cx="4045352" cy="53822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3" name="Retângulo: Cantos Arredondados 32">
              <a:extLst>
                <a:ext uri="{FF2B5EF4-FFF2-40B4-BE49-F238E27FC236}">
                  <a16:creationId xmlns:a16="http://schemas.microsoft.com/office/drawing/2014/main" id="{568D4C26-B525-C771-ACEF-D5CAFB889583}"/>
                </a:ext>
              </a:extLst>
            </p:cNvPr>
            <p:cNvSpPr/>
            <p:nvPr/>
          </p:nvSpPr>
          <p:spPr>
            <a:xfrm rot="18363744">
              <a:off x="6097383" y="4560374"/>
              <a:ext cx="4045352" cy="53822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pic>
        <p:nvPicPr>
          <p:cNvPr id="42" name="Imagem 41" descr="Logotipo&#10;&#10;O conteúdo gerado por IA pode estar incorreto.">
            <a:extLst>
              <a:ext uri="{FF2B5EF4-FFF2-40B4-BE49-F238E27FC236}">
                <a16:creationId xmlns:a16="http://schemas.microsoft.com/office/drawing/2014/main" id="{B3EE5E41-70BB-44D9-2C7A-08A9A1A9C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58" y="0"/>
            <a:ext cx="860788" cy="975761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1ABB930C-DFDF-3247-DD5F-0DE18BDCF345}"/>
              </a:ext>
            </a:extLst>
          </p:cNvPr>
          <p:cNvSpPr txBox="1"/>
          <p:nvPr/>
        </p:nvSpPr>
        <p:spPr>
          <a:xfrm>
            <a:off x="5172317" y="885393"/>
            <a:ext cx="6338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Trabalho de Educação Física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50742DA4-E61A-FD20-3A60-F2B80071FD8E}"/>
              </a:ext>
            </a:extLst>
          </p:cNvPr>
          <p:cNvSpPr txBox="1"/>
          <p:nvPr/>
        </p:nvSpPr>
        <p:spPr>
          <a:xfrm>
            <a:off x="5217200" y="1687142"/>
            <a:ext cx="6248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 b="1"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Velocidade na ginástica de condicionamento físico 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C57420B9-0C84-DAFE-6B38-2A7F1C7D897F}"/>
              </a:ext>
            </a:extLst>
          </p:cNvPr>
          <p:cNvSpPr txBox="1"/>
          <p:nvPr/>
        </p:nvSpPr>
        <p:spPr>
          <a:xfrm>
            <a:off x="1157469" y="383977"/>
            <a:ext cx="812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Escola Municipal de Tempo Integral Edson Ferreira Calado</a:t>
            </a: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6243754E-D810-434B-88AC-3160BBDB63CF}"/>
              </a:ext>
            </a:extLst>
          </p:cNvPr>
          <p:cNvSpPr/>
          <p:nvPr/>
        </p:nvSpPr>
        <p:spPr>
          <a:xfrm>
            <a:off x="1265274" y="202019"/>
            <a:ext cx="2158410" cy="12457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3A8FF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AD504B50-B0C8-32D0-3643-9EA0AF3CE7FB}"/>
              </a:ext>
            </a:extLst>
          </p:cNvPr>
          <p:cNvSpPr txBox="1"/>
          <p:nvPr/>
        </p:nvSpPr>
        <p:spPr>
          <a:xfrm>
            <a:off x="10042826" y="3696581"/>
            <a:ext cx="209724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     Alunos (as):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Arthur V.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Anna Lavínia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Caio Antônio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Heloá Cledja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03A8FF"/>
                  </a:gs>
                  <a:gs pos="100000">
                    <a:srgbClr val="0070C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stA="45000" dir="5400000" sy="-100000" algn="bl" rotWithShape="0"/>
              </a:effectLst>
              <a:uLnTx/>
              <a:uFillTx/>
              <a:latin typeface="Samsung Sharp Sans" panose="02000503000000020004" pitchFamily="50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     Professora: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Ellen Caroline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03A8FF"/>
                  </a:gs>
                  <a:gs pos="100000">
                    <a:srgbClr val="0070C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stA="45000" dir="5400000" sy="-100000" algn="bl" rotWithShape="0"/>
              </a:effectLst>
              <a:uLnTx/>
              <a:uFillTx/>
              <a:latin typeface="Samsung Sharp Sans" panose="02000503000000020004" pitchFamily="50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     Data 26/11/025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6" name="Modelo 3D 45" descr="Carro C7 Tuner amarelo">
                <a:extLst>
                  <a:ext uri="{FF2B5EF4-FFF2-40B4-BE49-F238E27FC236}">
                    <a16:creationId xmlns:a16="http://schemas.microsoft.com/office/drawing/2014/main" id="{DE455789-7ECD-12E0-BFDA-5373671C896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140067" y="-2929729"/>
              <a:ext cx="3518181" cy="253373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518181" cy="2533736"/>
                    </a:xfrm>
                    <a:prstGeom prst="rect">
                      <a:avLst/>
                    </a:prstGeom>
                  </am3d:spPr>
                  <am3d:camera>
                    <am3d:pos x="0" y="0" z="545832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442452" d="1000000"/>
                    <am3d:preTrans dx="0" dy="-1694585" dz="-548501"/>
                    <am3d:scale>
                      <am3d:sx n="1000000" d="1000000"/>
                      <am3d:sy n="1000000" d="1000000"/>
                      <am3d:sz n="1000000" d="1000000"/>
                    </am3d:scale>
                    <am3d:rot ax="1814953" ay="-2564863" az="-129573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4864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6" name="Modelo 3D 45" descr="Carro C7 Tuner amarelo">
                <a:extLst>
                  <a:ext uri="{FF2B5EF4-FFF2-40B4-BE49-F238E27FC236}">
                    <a16:creationId xmlns:a16="http://schemas.microsoft.com/office/drawing/2014/main" id="{DE455789-7ECD-12E0-BFDA-5373671C89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40067" y="-2929729"/>
                <a:ext cx="3518181" cy="25337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563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 build="p"/>
      <p:bldP spid="43" grpId="0"/>
      <p:bldP spid="44" grpId="0" animBg="1"/>
      <p:bldP spid="4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3AF712-395D-2869-BC14-A0710B064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sign de modelo de slide de apresentação de powerpoint profissional e  corporativo | Vetor Premium">
            <a:extLst>
              <a:ext uri="{FF2B5EF4-FFF2-40B4-BE49-F238E27FC236}">
                <a16:creationId xmlns:a16="http://schemas.microsoft.com/office/drawing/2014/main" id="{04DBECB2-A38E-AC4E-B662-24E61D446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2148" y="747375"/>
            <a:ext cx="5962650" cy="538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Imagem 41" descr="Logotipo&#10;&#10;O conteúdo gerado por IA pode estar incorreto.">
            <a:extLst>
              <a:ext uri="{FF2B5EF4-FFF2-40B4-BE49-F238E27FC236}">
                <a16:creationId xmlns:a16="http://schemas.microsoft.com/office/drawing/2014/main" id="{652223A5-3254-CBD6-1871-64752625D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58" y="0"/>
            <a:ext cx="860788" cy="975761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4749991D-059E-C46C-E0D7-3003EF684B64}"/>
              </a:ext>
            </a:extLst>
          </p:cNvPr>
          <p:cNvSpPr txBox="1"/>
          <p:nvPr/>
        </p:nvSpPr>
        <p:spPr>
          <a:xfrm>
            <a:off x="2924279" y="885393"/>
            <a:ext cx="63434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O que nós vamos apresentar hoje?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2BDEAF82-1B21-A5BE-7B64-94994E73825B}"/>
              </a:ext>
            </a:extLst>
          </p:cNvPr>
          <p:cNvSpPr txBox="1"/>
          <p:nvPr/>
        </p:nvSpPr>
        <p:spPr>
          <a:xfrm>
            <a:off x="1157469" y="383977"/>
            <a:ext cx="812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Escola Municipal de Tempo Integral Edson Ferreira Calado</a:t>
            </a: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49217038-D74F-A17F-03F6-690D2BBDFE1F}"/>
              </a:ext>
            </a:extLst>
          </p:cNvPr>
          <p:cNvSpPr/>
          <p:nvPr/>
        </p:nvSpPr>
        <p:spPr>
          <a:xfrm>
            <a:off x="1265274" y="202019"/>
            <a:ext cx="2158410" cy="12457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3A8FF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o 3D 2" descr="Monitor de computador">
                <a:extLst>
                  <a:ext uri="{FF2B5EF4-FFF2-40B4-BE49-F238E27FC236}">
                    <a16:creationId xmlns:a16="http://schemas.microsoft.com/office/drawing/2014/main" id="{45E3971A-9541-1A7A-CBF7-4A380E377DD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84973" y="3483428"/>
              <a:ext cx="1199503" cy="313824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199503" cy="3138248"/>
                    </a:xfrm>
                    <a:prstGeom prst="rect">
                      <a:avLst/>
                    </a:prstGeom>
                  </am3d:spPr>
                  <am3d:camera>
                    <am3d:pos x="0" y="0" z="617042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95182" d="1000000"/>
                    <am3d:preTrans dx="0" dy="-13821232" dz="814017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1506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 descr="Monitor de computador">
                <a:extLst>
                  <a:ext uri="{FF2B5EF4-FFF2-40B4-BE49-F238E27FC236}">
                    <a16:creationId xmlns:a16="http://schemas.microsoft.com/office/drawing/2014/main" id="{45E3971A-9541-1A7A-CBF7-4A380E377D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4973" y="3483428"/>
                <a:ext cx="1199503" cy="31382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o 3D 3" descr="Monitor de computador">
                <a:extLst>
                  <a:ext uri="{FF2B5EF4-FFF2-40B4-BE49-F238E27FC236}">
                    <a16:creationId xmlns:a16="http://schemas.microsoft.com/office/drawing/2014/main" id="{6564866B-EACD-BA8F-E320-884B3D69C9B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959155" y="3472487"/>
              <a:ext cx="1199506" cy="313825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199506" cy="3138253"/>
                    </a:xfrm>
                    <a:prstGeom prst="rect">
                      <a:avLst/>
                    </a:prstGeom>
                  </am3d:spPr>
                  <am3d:camera>
                    <am3d:pos x="0" y="0" z="617042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95182" d="1000000"/>
                    <am3d:preTrans dx="0" dy="-13821232" dz="814017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1506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 descr="Monitor de computador">
                <a:extLst>
                  <a:ext uri="{FF2B5EF4-FFF2-40B4-BE49-F238E27FC236}">
                    <a16:creationId xmlns:a16="http://schemas.microsoft.com/office/drawing/2014/main" id="{6564866B-EACD-BA8F-E320-884B3D69C9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59155" y="3472487"/>
                <a:ext cx="1199506" cy="31382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Monitor de computador">
                <a:extLst>
                  <a:ext uri="{FF2B5EF4-FFF2-40B4-BE49-F238E27FC236}">
                    <a16:creationId xmlns:a16="http://schemas.microsoft.com/office/drawing/2014/main" id="{C0DA9AC7-5BA1-FC88-CAEC-26952B30B24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033339" y="3472487"/>
              <a:ext cx="1199506" cy="313825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199506" cy="3138253"/>
                    </a:xfrm>
                    <a:prstGeom prst="rect">
                      <a:avLst/>
                    </a:prstGeom>
                  </am3d:spPr>
                  <am3d:camera>
                    <am3d:pos x="0" y="0" z="617042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95182" d="1000000"/>
                    <am3d:preTrans dx="0" dy="-13821232" dz="814017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1506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Monitor de computador">
                <a:extLst>
                  <a:ext uri="{FF2B5EF4-FFF2-40B4-BE49-F238E27FC236}">
                    <a16:creationId xmlns:a16="http://schemas.microsoft.com/office/drawing/2014/main" id="{C0DA9AC7-5BA1-FC88-CAEC-26952B30B2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33339" y="3472487"/>
                <a:ext cx="1199506" cy="31382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Modelo 3D 8" descr="Monitor de computador">
                <a:extLst>
                  <a:ext uri="{FF2B5EF4-FFF2-40B4-BE49-F238E27FC236}">
                    <a16:creationId xmlns:a16="http://schemas.microsoft.com/office/drawing/2014/main" id="{28D66BA1-1C17-825D-DA03-B90E34DA5F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107522" y="3461548"/>
              <a:ext cx="1199506" cy="313825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199506" cy="3138253"/>
                    </a:xfrm>
                    <a:prstGeom prst="rect">
                      <a:avLst/>
                    </a:prstGeom>
                  </am3d:spPr>
                  <am3d:camera>
                    <am3d:pos x="0" y="0" z="617042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95182" d="1000000"/>
                    <am3d:preTrans dx="0" dy="-13821232" dz="814017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1506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elo 3D 8" descr="Monitor de computador">
                <a:extLst>
                  <a:ext uri="{FF2B5EF4-FFF2-40B4-BE49-F238E27FC236}">
                    <a16:creationId xmlns:a16="http://schemas.microsoft.com/office/drawing/2014/main" id="{28D66BA1-1C17-825D-DA03-B90E34DA5F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07522" y="3461548"/>
                <a:ext cx="1199506" cy="313825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Espaço Reservado para Data 3">
            <a:extLst>
              <a:ext uri="{FF2B5EF4-FFF2-40B4-BE49-F238E27FC236}">
                <a16:creationId xmlns:a16="http://schemas.microsoft.com/office/drawing/2014/main" id="{455C9390-C664-F211-750B-C0123B13DA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5AF255-B313-4B81-B3AB-733CC69025D9}" type="datetime1">
              <a:rPr kumimoji="0" lang="pt-BR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25/11/2025</a:t>
            </a:fld>
            <a:endParaRPr kumimoji="0" lang="pt-BR" sz="12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03A8FF"/>
                  </a:gs>
                  <a:gs pos="100000">
                    <a:srgbClr val="0070C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stA="45000" dir="5400000" sy="-100000" algn="bl" rotWithShape="0"/>
              </a:effectLst>
              <a:uLnTx/>
              <a:uFillTx/>
              <a:latin typeface="Samsung Sharp Sans" panose="02000503000000020004" pitchFamily="50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33BBD0C-9A4E-75CA-5502-8246FD21A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Trabalho de Educação Física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94BA4AE-E693-D9E0-5977-E5A6495B7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7E2B7-5E99-4AC3-898A-D135CBF007B9}" type="slidenum">
              <a:rPr kumimoji="0" lang="pt-BR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pt-BR" sz="12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03A8FF"/>
                  </a:gs>
                  <a:gs pos="100000">
                    <a:srgbClr val="0070C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stA="45000" dir="5400000" sy="-100000" algn="bl" rotWithShape="0"/>
              </a:effectLst>
              <a:uLnTx/>
              <a:uFillTx/>
              <a:latin typeface="Samsung Sharp Sans" panose="02000503000000020004" pitchFamily="50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846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74326F-FFAC-B02B-0524-067E3EE9B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5AF255-B313-4B81-B3AB-733CC69025D9}" type="datetime1">
              <a:rPr kumimoji="0" lang="pt-BR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25/11/2025</a:t>
            </a:fld>
            <a:endParaRPr kumimoji="0" lang="pt-BR" sz="12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03A8FF"/>
                  </a:gs>
                  <a:gs pos="100000">
                    <a:srgbClr val="0070C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stA="45000" dir="5400000" sy="-100000" algn="bl" rotWithShape="0"/>
              </a:effectLst>
              <a:uLnTx/>
              <a:uFillTx/>
              <a:latin typeface="Samsung Sharp Sans" panose="02000503000000020004" pitchFamily="50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DD057A-4DCF-93D3-55B5-3EEA5A8C0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Trabalho de Educação Física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BA0AF46-9822-D316-4BDA-91AFFF950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7E2B7-5E99-4AC3-898A-D135CBF007B9}" type="slidenum">
              <a:rPr kumimoji="0" lang="pt-BR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pt-BR" sz="12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03A8FF"/>
                  </a:gs>
                  <a:gs pos="100000">
                    <a:srgbClr val="0070C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stA="45000" dir="5400000" sy="-100000" algn="bl" rotWithShape="0"/>
              </a:effectLst>
              <a:uLnTx/>
              <a:uFillTx/>
              <a:latin typeface="Samsung Sharp Sans" panose="02000503000000020004" pitchFamily="50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elo 3D 10" descr="Monitor de computador">
                <a:extLst>
                  <a:ext uri="{FF2B5EF4-FFF2-40B4-BE49-F238E27FC236}">
                    <a16:creationId xmlns:a16="http://schemas.microsoft.com/office/drawing/2014/main" id="{A58953C6-794C-9E65-EAB4-8A494465CEF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05092" y="8334875"/>
              <a:ext cx="3179633" cy="249807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179633" cy="2498073"/>
                    </a:xfrm>
                    <a:prstGeom prst="rect">
                      <a:avLst/>
                    </a:prstGeom>
                  </am3d:spPr>
                  <am3d:camera>
                    <am3d:pos x="0" y="0" z="617042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95182" d="1000000"/>
                    <am3d:preTrans dx="0" dy="-13821232" dz="814017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1506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elo 3D 10" descr="Monitor de computador">
                <a:extLst>
                  <a:ext uri="{FF2B5EF4-FFF2-40B4-BE49-F238E27FC236}">
                    <a16:creationId xmlns:a16="http://schemas.microsoft.com/office/drawing/2014/main" id="{A58953C6-794C-9E65-EAB4-8A494465CE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05092" y="8334875"/>
                <a:ext cx="3179633" cy="24980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Modelo 3D 11" descr="Monitor de computador">
                <a:extLst>
                  <a:ext uri="{FF2B5EF4-FFF2-40B4-BE49-F238E27FC236}">
                    <a16:creationId xmlns:a16="http://schemas.microsoft.com/office/drawing/2014/main" id="{CB46E5BE-4EF0-3AD4-E25E-0409A70DCD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69087" y="8323934"/>
              <a:ext cx="3179641" cy="249807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179641" cy="2498078"/>
                    </a:xfrm>
                    <a:prstGeom prst="rect">
                      <a:avLst/>
                    </a:prstGeom>
                  </am3d:spPr>
                  <am3d:camera>
                    <am3d:pos x="0" y="0" z="617042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95182" d="1000000"/>
                    <am3d:preTrans dx="0" dy="-13821232" dz="814017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1506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Modelo 3D 11" descr="Monitor de computador">
                <a:extLst>
                  <a:ext uri="{FF2B5EF4-FFF2-40B4-BE49-F238E27FC236}">
                    <a16:creationId xmlns:a16="http://schemas.microsoft.com/office/drawing/2014/main" id="{CB46E5BE-4EF0-3AD4-E25E-0409A70DCD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69087" y="8323934"/>
                <a:ext cx="3179641" cy="24980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Modelo 3D 12" descr="Monitor de computador">
                <a:extLst>
                  <a:ext uri="{FF2B5EF4-FFF2-40B4-BE49-F238E27FC236}">
                    <a16:creationId xmlns:a16="http://schemas.microsoft.com/office/drawing/2014/main" id="{E4B4F828-B669-9D61-4256-20ED852444A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043271" y="8323934"/>
              <a:ext cx="3179641" cy="249807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179641" cy="2498078"/>
                    </a:xfrm>
                    <a:prstGeom prst="rect">
                      <a:avLst/>
                    </a:prstGeom>
                  </am3d:spPr>
                  <am3d:camera>
                    <am3d:pos x="0" y="0" z="617042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95182" d="1000000"/>
                    <am3d:preTrans dx="0" dy="-13821232" dz="814017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1506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elo 3D 12" descr="Monitor de computador">
                <a:extLst>
                  <a:ext uri="{FF2B5EF4-FFF2-40B4-BE49-F238E27FC236}">
                    <a16:creationId xmlns:a16="http://schemas.microsoft.com/office/drawing/2014/main" id="{E4B4F828-B669-9D61-4256-20ED852444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43271" y="8323934"/>
                <a:ext cx="3179641" cy="24980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Modelo 3D 13" descr="Monitor de computador">
                <a:extLst>
                  <a:ext uri="{FF2B5EF4-FFF2-40B4-BE49-F238E27FC236}">
                    <a16:creationId xmlns:a16="http://schemas.microsoft.com/office/drawing/2014/main" id="{AF4308C1-B729-5716-292F-59CA94C58EA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117454" y="8312995"/>
              <a:ext cx="3179641" cy="249807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179641" cy="2498078"/>
                    </a:xfrm>
                    <a:prstGeom prst="rect">
                      <a:avLst/>
                    </a:prstGeom>
                  </am3d:spPr>
                  <am3d:camera>
                    <am3d:pos x="0" y="0" z="617042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95182" d="1000000"/>
                    <am3d:preTrans dx="0" dy="-13821232" dz="814017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1506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elo 3D 13" descr="Monitor de computador">
                <a:extLst>
                  <a:ext uri="{FF2B5EF4-FFF2-40B4-BE49-F238E27FC236}">
                    <a16:creationId xmlns:a16="http://schemas.microsoft.com/office/drawing/2014/main" id="{AF4308C1-B729-5716-292F-59CA94C58E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17454" y="8312995"/>
                <a:ext cx="3179641" cy="2498078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Imagem 18" descr="Logotipo&#10;&#10;O conteúdo gerado por IA pode estar incorreto.">
            <a:extLst>
              <a:ext uri="{FF2B5EF4-FFF2-40B4-BE49-F238E27FC236}">
                <a16:creationId xmlns:a16="http://schemas.microsoft.com/office/drawing/2014/main" id="{9D275164-7745-5744-A19D-D5D26EE432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58" y="0"/>
            <a:ext cx="860788" cy="975761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641CB8E6-BDC2-7423-FE9F-5041105745E8}"/>
              </a:ext>
            </a:extLst>
          </p:cNvPr>
          <p:cNvSpPr txBox="1"/>
          <p:nvPr/>
        </p:nvSpPr>
        <p:spPr>
          <a:xfrm>
            <a:off x="1157469" y="383977"/>
            <a:ext cx="812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Escola Municipal de Tempo Integral Edson Ferreira Calado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5A6B8CA7-C3D5-85DF-ED71-4C1FD8DE1A75}"/>
              </a:ext>
            </a:extLst>
          </p:cNvPr>
          <p:cNvSpPr/>
          <p:nvPr/>
        </p:nvSpPr>
        <p:spPr>
          <a:xfrm>
            <a:off x="1265274" y="202019"/>
            <a:ext cx="2158410" cy="12457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3A8FF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E7F2F3A-4382-C689-F23E-BF28F361B744}"/>
              </a:ext>
            </a:extLst>
          </p:cNvPr>
          <p:cNvSpPr txBox="1"/>
          <p:nvPr/>
        </p:nvSpPr>
        <p:spPr>
          <a:xfrm>
            <a:off x="-68886" y="1221455"/>
            <a:ext cx="12329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60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Montserrat" pitchFamily="2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O QUE É A </a:t>
            </a:r>
            <a:r>
              <a:rPr kumimoji="0" lang="pt-BR" sz="1600" b="1" i="0" u="none" strike="noStrike" kern="1200" cap="none" spc="60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Montserrat" pitchFamily="2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VELOCIDADE</a:t>
            </a:r>
            <a:r>
              <a:rPr kumimoji="0" lang="pt-BR" sz="1600" b="0" i="0" u="none" strike="noStrike" kern="1200" cap="none" spc="60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Montserrat" pitchFamily="2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 NO CONTEXTO DA CAPACIDADE FÍSICA?</a:t>
            </a:r>
            <a:endParaRPr kumimoji="0" lang="pt-BR" sz="1600" b="1" i="0" u="none" strike="noStrike" kern="1200" cap="none" spc="600" normalizeH="0" baseline="0" noProof="0">
              <a:ln>
                <a:noFill/>
              </a:ln>
              <a:gradFill>
                <a:gsLst>
                  <a:gs pos="0">
                    <a:srgbClr val="03A8FF"/>
                  </a:gs>
                  <a:gs pos="100000">
                    <a:srgbClr val="0070C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stA="45000" dir="5400000" sy="-100000" algn="bl" rotWithShape="0"/>
              </a:effectLst>
              <a:uLnTx/>
              <a:uFillTx/>
              <a:latin typeface="Montserrat" pitchFamily="2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601AE3C-1B3E-BD60-FD5F-48AD014DC71E}"/>
              </a:ext>
            </a:extLst>
          </p:cNvPr>
          <p:cNvSpPr txBox="1"/>
          <p:nvPr/>
        </p:nvSpPr>
        <p:spPr>
          <a:xfrm>
            <a:off x="-7568417" y="885393"/>
            <a:ext cx="63434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O que nós vamos apresentar hoje?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78296C4-943C-FEE2-9A7C-EEF1717CF6A8}"/>
              </a:ext>
            </a:extLst>
          </p:cNvPr>
          <p:cNvSpPr txBox="1"/>
          <p:nvPr/>
        </p:nvSpPr>
        <p:spPr>
          <a:xfrm>
            <a:off x="1127938" y="2075942"/>
            <a:ext cx="99361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A velocidade, como capacidade física, é a habilidade de realizar movimentos ou uma sequência de movimentos no menor tempo possível. Ela pode ser dividida em velocidade de reação (o tempo de resposta a um estímulo) e velocidade de deslocamento (a rapidez de se mover de um ponto a outro).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03A8FF"/>
                  </a:gs>
                  <a:gs pos="100000">
                    <a:srgbClr val="0070C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stA="45000" dir="5400000" sy="-100000" algn="bl" rotWithShape="0"/>
              </a:effectLst>
              <a:uLnTx/>
              <a:uFillTx/>
              <a:latin typeface="Samsung Sharp Sans" panose="02000503000000020004" pitchFamily="50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44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F1764B-2B55-D8DD-B1F2-8D6F9DF92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2B7D4AC-1D4A-A8AD-94C2-D0FA1734A38C}"/>
              </a:ext>
            </a:extLst>
          </p:cNvPr>
          <p:cNvSpPr/>
          <p:nvPr/>
        </p:nvSpPr>
        <p:spPr>
          <a:xfrm rot="16200000">
            <a:off x="9669270" y="3797414"/>
            <a:ext cx="11151862" cy="453279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3A8FF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1ACDB21-52A3-2ACC-6F79-5FF7A1672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5AF255-B313-4B81-B3AB-733CC69025D9}" type="datetime1">
              <a:rPr kumimoji="0" lang="pt-BR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25/11/2025</a:t>
            </a:fld>
            <a:endParaRPr kumimoji="0" lang="pt-BR" sz="12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03A8FF"/>
                  </a:gs>
                  <a:gs pos="100000">
                    <a:srgbClr val="0070C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stA="45000" dir="5400000" sy="-100000" algn="bl" rotWithShape="0"/>
              </a:effectLst>
              <a:uLnTx/>
              <a:uFillTx/>
              <a:latin typeface="Samsung Sharp Sans" panose="02000503000000020004" pitchFamily="50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AE12C31-9D68-5BB5-E913-6584069DA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Trabalho de Educação Física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812A847-9B29-93AE-78FA-F52B92BE1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7E2B7-5E99-4AC3-898A-D135CBF007B9}" type="slidenum">
              <a:rPr kumimoji="0" lang="pt-BR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pt-BR" sz="12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03A8FF"/>
                  </a:gs>
                  <a:gs pos="100000">
                    <a:srgbClr val="0070C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stA="45000" dir="5400000" sy="-100000" algn="bl" rotWithShape="0"/>
              </a:effectLst>
              <a:uLnTx/>
              <a:uFillTx/>
              <a:latin typeface="Samsung Sharp Sans" panose="02000503000000020004" pitchFamily="50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  <p:pic>
        <p:nvPicPr>
          <p:cNvPr id="19" name="Imagem 18" descr="Logotipo&#10;&#10;O conteúdo gerado por IA pode estar incorreto.">
            <a:extLst>
              <a:ext uri="{FF2B5EF4-FFF2-40B4-BE49-F238E27FC236}">
                <a16:creationId xmlns:a16="http://schemas.microsoft.com/office/drawing/2014/main" id="{C144990C-FA22-DB29-032A-6A643BB20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58" y="0"/>
            <a:ext cx="860788" cy="975761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A6380CA2-263C-5794-C1BC-B90A998495C4}"/>
              </a:ext>
            </a:extLst>
          </p:cNvPr>
          <p:cNvSpPr txBox="1"/>
          <p:nvPr/>
        </p:nvSpPr>
        <p:spPr>
          <a:xfrm>
            <a:off x="1157469" y="383977"/>
            <a:ext cx="812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Escola Municipal de Tempo Integral Edson Ferreira Calado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09DF64C7-E3C1-085F-ABB8-D55EC09A4E8B}"/>
              </a:ext>
            </a:extLst>
          </p:cNvPr>
          <p:cNvSpPr/>
          <p:nvPr/>
        </p:nvSpPr>
        <p:spPr>
          <a:xfrm>
            <a:off x="1265274" y="202019"/>
            <a:ext cx="2158410" cy="12457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3A8FF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A2F67D0-F8FE-F659-855A-71A6D2A1642B}"/>
              </a:ext>
            </a:extLst>
          </p:cNvPr>
          <p:cNvSpPr txBox="1"/>
          <p:nvPr/>
        </p:nvSpPr>
        <p:spPr>
          <a:xfrm>
            <a:off x="-68886" y="1221455"/>
            <a:ext cx="123297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60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Montserrat" pitchFamily="2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2 – </a:t>
            </a:r>
            <a:r>
              <a:rPr kumimoji="0" lang="pt-BR" sz="1600" b="0" i="0" u="none" strike="noStrike" kern="1200" cap="none" spc="60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Montserrat" pitchFamily="2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QUAL A IMPORTÂNCIA DA </a:t>
            </a:r>
            <a:r>
              <a:rPr kumimoji="0" lang="pt-BR" sz="1600" b="1" i="0" u="none" strike="noStrike" kern="1200" cap="none" spc="60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Montserrat" pitchFamily="2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VELOCIDADE</a:t>
            </a:r>
            <a:r>
              <a:rPr kumimoji="0" lang="pt-BR" sz="1600" b="0" i="0" u="none" strike="noStrike" kern="1200" cap="none" spc="60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Montserrat" pitchFamily="2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 NESTE CONTEXTO?</a:t>
            </a:r>
            <a:endParaRPr kumimoji="0" lang="pt-BR" sz="1600" b="1" i="0" u="none" strike="noStrike" kern="1200" cap="none" spc="600" normalizeH="0" baseline="0" noProof="0">
              <a:ln>
                <a:noFill/>
              </a:ln>
              <a:gradFill>
                <a:gsLst>
                  <a:gs pos="0">
                    <a:srgbClr val="03A8FF"/>
                  </a:gs>
                  <a:gs pos="100000">
                    <a:srgbClr val="0070C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stA="45000" dir="5400000" sy="-100000" algn="bl" rotWithShape="0"/>
              </a:effectLst>
              <a:uLnTx/>
              <a:uFillTx/>
              <a:latin typeface="Montserrat" pitchFamily="2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600" normalizeH="0" baseline="0" noProof="0">
              <a:ln>
                <a:noFill/>
              </a:ln>
              <a:gradFill>
                <a:gsLst>
                  <a:gs pos="0">
                    <a:srgbClr val="03A8FF"/>
                  </a:gs>
                  <a:gs pos="100000">
                    <a:srgbClr val="0070C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stA="45000" dir="5400000" sy="-100000" algn="bl" rotWithShape="0"/>
              </a:effectLst>
              <a:uLnTx/>
              <a:uFillTx/>
              <a:latin typeface="Montserrat" pitchFamily="2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1F1E692-5B81-C99A-DF12-4587ACA62AE7}"/>
              </a:ext>
            </a:extLst>
          </p:cNvPr>
          <p:cNvSpPr txBox="1"/>
          <p:nvPr/>
        </p:nvSpPr>
        <p:spPr>
          <a:xfrm>
            <a:off x="-7568417" y="885393"/>
            <a:ext cx="63434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O que nós vamos apresentar hoje?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75653CB-405D-7AC2-9D5D-9E4D18D53985}"/>
              </a:ext>
            </a:extLst>
          </p:cNvPr>
          <p:cNvSpPr txBox="1"/>
          <p:nvPr/>
        </p:nvSpPr>
        <p:spPr>
          <a:xfrm>
            <a:off x="1127938" y="2075942"/>
            <a:ext cx="993612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A velocidade é uma capacidade física fundamental que oferece vantagens competitivas no esporte (eficiência, potência e agilidade) e contribui significativamente para a segurança e qualidade de vida no dia a dia (reação rápida, autonomia e saúde cognitiva).</a:t>
            </a:r>
          </a:p>
        </p:txBody>
      </p:sp>
    </p:spTree>
    <p:extLst>
      <p:ext uri="{BB962C8B-B14F-4D97-AF65-F5344CB8AC3E}">
        <p14:creationId xmlns:p14="http://schemas.microsoft.com/office/powerpoint/2010/main" val="1297926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2B26CB-BF97-F4C6-423E-39F083685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A6CE46F-8BE5-C62B-EE37-7712BADA3AA7}"/>
              </a:ext>
            </a:extLst>
          </p:cNvPr>
          <p:cNvSpPr/>
          <p:nvPr/>
        </p:nvSpPr>
        <p:spPr>
          <a:xfrm rot="16200000">
            <a:off x="9669270" y="3797414"/>
            <a:ext cx="11151862" cy="453279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3A8FF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A1C9257-E1BD-F93C-7A04-122C5A227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5AF255-B313-4B81-B3AB-733CC69025D9}" type="datetime1">
              <a:rPr kumimoji="0" lang="pt-BR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25/11/2025</a:t>
            </a:fld>
            <a:endParaRPr kumimoji="0" lang="pt-BR" sz="12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03A8FF"/>
                  </a:gs>
                  <a:gs pos="100000">
                    <a:srgbClr val="0070C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stA="45000" dir="5400000" sy="-100000" algn="bl" rotWithShape="0"/>
              </a:effectLst>
              <a:uLnTx/>
              <a:uFillTx/>
              <a:latin typeface="Samsung Sharp Sans" panose="02000503000000020004" pitchFamily="50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D356504-E8BC-FFA5-097B-936765598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Trabalho de Educação Física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36A6248-74C3-6CD7-E922-5F9A02CBC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7E2B7-5E99-4AC3-898A-D135CBF007B9}" type="slidenum">
              <a:rPr kumimoji="0" lang="pt-BR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pt-BR" sz="12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03A8FF"/>
                  </a:gs>
                  <a:gs pos="100000">
                    <a:srgbClr val="0070C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stA="45000" dir="5400000" sy="-100000" algn="bl" rotWithShape="0"/>
              </a:effectLst>
              <a:uLnTx/>
              <a:uFillTx/>
              <a:latin typeface="Samsung Sharp Sans" panose="02000503000000020004" pitchFamily="50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  <p:pic>
        <p:nvPicPr>
          <p:cNvPr id="19" name="Imagem 18" descr="Logotipo&#10;&#10;O conteúdo gerado por IA pode estar incorreto.">
            <a:extLst>
              <a:ext uri="{FF2B5EF4-FFF2-40B4-BE49-F238E27FC236}">
                <a16:creationId xmlns:a16="http://schemas.microsoft.com/office/drawing/2014/main" id="{BEC3CAF1-1FF0-605F-9E87-7D081A554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58" y="0"/>
            <a:ext cx="860788" cy="975761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DB73C01F-4855-F18C-38B0-2E391547A4B6}"/>
              </a:ext>
            </a:extLst>
          </p:cNvPr>
          <p:cNvSpPr txBox="1"/>
          <p:nvPr/>
        </p:nvSpPr>
        <p:spPr>
          <a:xfrm>
            <a:off x="1157469" y="383977"/>
            <a:ext cx="812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Escola Municipal de Tempo Integral Edson Ferreira Calado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C1C91806-5BA9-72CE-DF57-EFAB308E92DF}"/>
              </a:ext>
            </a:extLst>
          </p:cNvPr>
          <p:cNvSpPr/>
          <p:nvPr/>
        </p:nvSpPr>
        <p:spPr>
          <a:xfrm>
            <a:off x="1265274" y="202019"/>
            <a:ext cx="2158410" cy="12457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3A8FF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A3D7D6E-8953-32EE-D451-F792043994E7}"/>
              </a:ext>
            </a:extLst>
          </p:cNvPr>
          <p:cNvSpPr txBox="1"/>
          <p:nvPr/>
        </p:nvSpPr>
        <p:spPr>
          <a:xfrm>
            <a:off x="-68886" y="1221455"/>
            <a:ext cx="123297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60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Montserrat" pitchFamily="2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A </a:t>
            </a:r>
            <a:r>
              <a:rPr kumimoji="0" lang="pt-BR" sz="1600" b="1" i="0" u="none" strike="noStrike" kern="1200" cap="none" spc="60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Montserrat" pitchFamily="2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VELOCIDDADE, </a:t>
            </a:r>
            <a:r>
              <a:rPr kumimoji="0" lang="pt-BR" sz="1600" b="0" i="0" u="none" strike="noStrike" kern="1200" cap="none" spc="60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Montserrat" pitchFamily="2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É UMA COISA QUE TODOS TEM IGUALMENTE?</a:t>
            </a:r>
            <a:endParaRPr kumimoji="0" lang="pt-BR" sz="1600" b="1" i="0" u="none" strike="noStrike" kern="1200" cap="none" spc="600" normalizeH="0" baseline="0" noProof="0">
              <a:ln>
                <a:noFill/>
              </a:ln>
              <a:gradFill>
                <a:gsLst>
                  <a:gs pos="0">
                    <a:srgbClr val="03A8FF"/>
                  </a:gs>
                  <a:gs pos="100000">
                    <a:srgbClr val="0070C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stA="45000" dir="5400000" sy="-100000" algn="bl" rotWithShape="0"/>
              </a:effectLst>
              <a:uLnTx/>
              <a:uFillTx/>
              <a:latin typeface="Montserrat" pitchFamily="2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600" normalizeH="0" baseline="0" noProof="0">
              <a:ln>
                <a:noFill/>
              </a:ln>
              <a:gradFill>
                <a:gsLst>
                  <a:gs pos="0">
                    <a:srgbClr val="03A8FF"/>
                  </a:gs>
                  <a:gs pos="100000">
                    <a:srgbClr val="0070C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stA="45000" dir="5400000" sy="-100000" algn="bl" rotWithShape="0"/>
              </a:effectLst>
              <a:uLnTx/>
              <a:uFillTx/>
              <a:latin typeface="Montserrat" pitchFamily="2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525EC86-46D1-4176-DF9D-69C33649AACD}"/>
              </a:ext>
            </a:extLst>
          </p:cNvPr>
          <p:cNvSpPr txBox="1"/>
          <p:nvPr/>
        </p:nvSpPr>
        <p:spPr>
          <a:xfrm>
            <a:off x="-7568417" y="885393"/>
            <a:ext cx="63434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O que nós vamos apresentar hoje?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E03A7AC-9493-13D7-9314-296999D153D8}"/>
              </a:ext>
            </a:extLst>
          </p:cNvPr>
          <p:cNvSpPr txBox="1"/>
          <p:nvPr/>
        </p:nvSpPr>
        <p:spPr>
          <a:xfrm>
            <a:off x="1127938" y="2075942"/>
            <a:ext cx="993612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A velocidade não é igual para todos; ela varia enormemente.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Fatores como tipo de objeto, meio de propagação e condições físicas individuais determinam a velocidade. A única velocidade constante e universalmente igual é a da luz no vácuo.</a:t>
            </a:r>
          </a:p>
        </p:txBody>
      </p:sp>
    </p:spTree>
    <p:extLst>
      <p:ext uri="{BB962C8B-B14F-4D97-AF65-F5344CB8AC3E}">
        <p14:creationId xmlns:p14="http://schemas.microsoft.com/office/powerpoint/2010/main" val="2242093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BECDB7-9E02-168E-4FB7-36E105A00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35EC5342-C38B-9FCE-C971-8EE761865D4F}"/>
              </a:ext>
            </a:extLst>
          </p:cNvPr>
          <p:cNvSpPr/>
          <p:nvPr/>
        </p:nvSpPr>
        <p:spPr>
          <a:xfrm rot="16200000">
            <a:off x="9669270" y="3797414"/>
            <a:ext cx="11151862" cy="453279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3A8FF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2D7B964-9649-B994-BD0F-54F0A9219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5AF255-B313-4B81-B3AB-733CC69025D9}" type="datetime1">
              <a:rPr kumimoji="0" lang="pt-BR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25/11/2025</a:t>
            </a:fld>
            <a:endParaRPr kumimoji="0" lang="pt-BR" sz="12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03A8FF"/>
                  </a:gs>
                  <a:gs pos="100000">
                    <a:srgbClr val="0070C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stA="45000" dir="5400000" sy="-100000" algn="bl" rotWithShape="0"/>
              </a:effectLst>
              <a:uLnTx/>
              <a:uFillTx/>
              <a:latin typeface="Samsung Sharp Sans" panose="02000503000000020004" pitchFamily="50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FE64AA2-B776-4369-E0B3-63DD4FA04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Trabalho de Educação Física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D47678E-CAC5-32CD-CD95-DC01A84E4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7E2B7-5E99-4AC3-898A-D135CBF007B9}" type="slidenum">
              <a:rPr kumimoji="0" lang="pt-BR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pt-BR" sz="12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03A8FF"/>
                  </a:gs>
                  <a:gs pos="100000">
                    <a:srgbClr val="0070C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stA="45000" dir="5400000" sy="-100000" algn="bl" rotWithShape="0"/>
              </a:effectLst>
              <a:uLnTx/>
              <a:uFillTx/>
              <a:latin typeface="Samsung Sharp Sans" panose="02000503000000020004" pitchFamily="50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  <p:pic>
        <p:nvPicPr>
          <p:cNvPr id="19" name="Imagem 18" descr="Logotipo&#10;&#10;O conteúdo gerado por IA pode estar incorreto.">
            <a:extLst>
              <a:ext uri="{FF2B5EF4-FFF2-40B4-BE49-F238E27FC236}">
                <a16:creationId xmlns:a16="http://schemas.microsoft.com/office/drawing/2014/main" id="{D0AFC5FA-A320-A004-9994-4CC503010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58" y="0"/>
            <a:ext cx="860788" cy="975761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46C65244-A8D7-6727-F862-135196C1A8A0}"/>
              </a:ext>
            </a:extLst>
          </p:cNvPr>
          <p:cNvSpPr txBox="1"/>
          <p:nvPr/>
        </p:nvSpPr>
        <p:spPr>
          <a:xfrm>
            <a:off x="1157469" y="383977"/>
            <a:ext cx="812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Escola Municipal de Tempo Integral Edson Ferreira Calado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B17F2EC7-03CB-6DCC-9EC2-9BB7B4CCE897}"/>
              </a:ext>
            </a:extLst>
          </p:cNvPr>
          <p:cNvSpPr/>
          <p:nvPr/>
        </p:nvSpPr>
        <p:spPr>
          <a:xfrm>
            <a:off x="1265274" y="202019"/>
            <a:ext cx="2158410" cy="12457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3A8FF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CFE1F55-6802-27BC-4924-AC2D9895F985}"/>
              </a:ext>
            </a:extLst>
          </p:cNvPr>
          <p:cNvSpPr txBox="1"/>
          <p:nvPr/>
        </p:nvSpPr>
        <p:spPr>
          <a:xfrm>
            <a:off x="-68886" y="1221455"/>
            <a:ext cx="123297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60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Montserrat" pitchFamily="2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A </a:t>
            </a:r>
            <a:r>
              <a:rPr kumimoji="0" lang="pt-BR" sz="1600" b="1" i="0" u="none" strike="noStrike" kern="1200" cap="none" spc="60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Montserrat" pitchFamily="2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VELOCIDDADE, </a:t>
            </a:r>
            <a:r>
              <a:rPr kumimoji="0" lang="pt-BR" sz="1600" b="0" i="0" u="none" strike="noStrike" kern="1200" cap="none" spc="60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Montserrat" pitchFamily="2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É UMA COISA QUE TODOS TEM IGUALMENTE?</a:t>
            </a:r>
            <a:endParaRPr kumimoji="0" lang="pt-BR" sz="1600" b="1" i="0" u="none" strike="noStrike" kern="1200" cap="none" spc="600" normalizeH="0" baseline="0" noProof="0">
              <a:ln>
                <a:noFill/>
              </a:ln>
              <a:gradFill>
                <a:gsLst>
                  <a:gs pos="0">
                    <a:srgbClr val="03A8FF"/>
                  </a:gs>
                  <a:gs pos="100000">
                    <a:srgbClr val="0070C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stA="45000" dir="5400000" sy="-100000" algn="bl" rotWithShape="0"/>
              </a:effectLst>
              <a:uLnTx/>
              <a:uFillTx/>
              <a:latin typeface="Montserrat" pitchFamily="2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600" normalizeH="0" baseline="0" noProof="0">
              <a:ln>
                <a:noFill/>
              </a:ln>
              <a:gradFill>
                <a:gsLst>
                  <a:gs pos="0">
                    <a:srgbClr val="03A8FF"/>
                  </a:gs>
                  <a:gs pos="100000">
                    <a:srgbClr val="0070C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stA="45000" dir="5400000" sy="-100000" algn="bl" rotWithShape="0"/>
              </a:effectLst>
              <a:uLnTx/>
              <a:uFillTx/>
              <a:latin typeface="Montserrat" pitchFamily="2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4427E98-DE62-8349-D65A-A240BF467D0D}"/>
              </a:ext>
            </a:extLst>
          </p:cNvPr>
          <p:cNvSpPr txBox="1"/>
          <p:nvPr/>
        </p:nvSpPr>
        <p:spPr>
          <a:xfrm>
            <a:off x="-7568417" y="885393"/>
            <a:ext cx="63434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O que nós vamos apresentar hoje?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B76B2F0-569D-9D02-3FB3-59D8117F6150}"/>
              </a:ext>
            </a:extLst>
          </p:cNvPr>
          <p:cNvSpPr txBox="1"/>
          <p:nvPr/>
        </p:nvSpPr>
        <p:spPr>
          <a:xfrm>
            <a:off x="1127938" y="2075942"/>
            <a:ext cx="993612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O Efeito </a:t>
            </a:r>
            <a:r>
              <a:rPr kumimoji="0" lang="pt-BR" sz="2400" b="1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Stroop</a:t>
            </a: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 é um fenômeno em que a resposta de um indivíduo é dificultada pela presença de informações conflitantes. No teste clássico, o cérebro tem dificuldade em nomear a cor da tinta em que uma palavra está escrita quando a palavra em si é o nome de uma cor diferente (por exemplo, a palavra "AZUL" impressa na cor vermelha). Esse efeito demonstra a interferência entre a leitura automática da palavra e a tarefa de nomear a cor, pois o cérebro precisa inibir a leitura para responder corretamente à cor da tinta. 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Slide 8">
                <a:extLst>
                  <a:ext uri="{FF2B5EF4-FFF2-40B4-BE49-F238E27FC236}">
                    <a16:creationId xmlns:a16="http://schemas.microsoft.com/office/drawing/2014/main" id="{04C16B6D-B3B6-02FC-1C0C-A96E8D323A2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3444240" y="4349311"/>
              <a:ext cx="3048000" cy="1714500"/>
            </p:xfrm>
            <a:graphic>
              <a:graphicData uri="http://schemas.microsoft.com/office/powerpoint/2016/slidezoom">
                <pslz:sldZm>
                  <pslz:sldZmObj sldId="278" cId="3648798824">
                    <pslz:zmPr id="{13E5919C-0F37-4547-8DA5-4CB05775164D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Slide 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4C16B6D-B3B6-02FC-1C0C-A96E8D323A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444240" y="4349311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7942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563226-5760-ABC7-8368-14D9E05D1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feito Stroop">
            <a:hlinkClick r:id="" action="ppaction://media"/>
            <a:extLst>
              <a:ext uri="{FF2B5EF4-FFF2-40B4-BE49-F238E27FC236}">
                <a16:creationId xmlns:a16="http://schemas.microsoft.com/office/drawing/2014/main" id="{18C8D411-79D5-8C8B-CA83-F9AFF62FF0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798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77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563226-5760-ABC7-8368-14D9E05D1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feito Stroop">
            <a:hlinkClick r:id="" action="ppaction://media"/>
            <a:extLst>
              <a:ext uri="{FF2B5EF4-FFF2-40B4-BE49-F238E27FC236}">
                <a16:creationId xmlns:a16="http://schemas.microsoft.com/office/drawing/2014/main" id="{18C8D411-79D5-8C8B-CA83-F9AFF62FF0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798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77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DC2728-698C-D324-3619-3B0393833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sign de modelo de slide de apresentação de powerpoint profissional e  corporativo | Vetor Premium">
            <a:extLst>
              <a:ext uri="{FF2B5EF4-FFF2-40B4-BE49-F238E27FC236}">
                <a16:creationId xmlns:a16="http://schemas.microsoft.com/office/drawing/2014/main" id="{71F54F2E-ABB2-BEA3-FF1E-731F37613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2148" y="747375"/>
            <a:ext cx="5962650" cy="538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Elipse 23">
            <a:extLst>
              <a:ext uri="{FF2B5EF4-FFF2-40B4-BE49-F238E27FC236}">
                <a16:creationId xmlns:a16="http://schemas.microsoft.com/office/drawing/2014/main" id="{277292EB-5193-8CD0-7C27-6FF23BEC1727}"/>
              </a:ext>
            </a:extLst>
          </p:cNvPr>
          <p:cNvSpPr/>
          <p:nvPr/>
        </p:nvSpPr>
        <p:spPr>
          <a:xfrm>
            <a:off x="-4467828" y="729000"/>
            <a:ext cx="5400000" cy="5400000"/>
          </a:xfrm>
          <a:prstGeom prst="ellipse">
            <a:avLst/>
          </a:prstGeom>
          <a:gradFill flip="none" rotWithShape="1">
            <a:gsLst>
              <a:gs pos="0">
                <a:srgbClr val="03A8FF"/>
              </a:gs>
              <a:gs pos="100000">
                <a:srgbClr val="0070C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823ACB11-0DC6-A0DF-4242-C0C8C1FEC104}"/>
              </a:ext>
            </a:extLst>
          </p:cNvPr>
          <p:cNvGrpSpPr/>
          <p:nvPr/>
        </p:nvGrpSpPr>
        <p:grpSpPr>
          <a:xfrm rot="523730">
            <a:off x="-454571" y="2050272"/>
            <a:ext cx="4045352" cy="4761233"/>
            <a:chOff x="5712107" y="2090929"/>
            <a:chExt cx="4045352" cy="4761233"/>
          </a:xfrm>
          <a:gradFill>
            <a:gsLst>
              <a:gs pos="0">
                <a:srgbClr val="03A8FF"/>
              </a:gs>
              <a:gs pos="100000">
                <a:srgbClr val="0070C0"/>
              </a:gs>
            </a:gsLst>
            <a:lin ang="5400000" scaled="1"/>
          </a:gradFill>
        </p:grpSpPr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3230D1B3-27D6-E2DC-4F85-CBD244A22876}"/>
                </a:ext>
              </a:extLst>
            </p:cNvPr>
            <p:cNvSpPr/>
            <p:nvPr/>
          </p:nvSpPr>
          <p:spPr>
            <a:xfrm rot="2163744">
              <a:off x="5712107" y="2090929"/>
              <a:ext cx="4045352" cy="53822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6" name="Retângulo: Cantos Arredondados 25">
              <a:extLst>
                <a:ext uri="{FF2B5EF4-FFF2-40B4-BE49-F238E27FC236}">
                  <a16:creationId xmlns:a16="http://schemas.microsoft.com/office/drawing/2014/main" id="{56C83424-DEEA-63FB-18B3-17A37FBB992E}"/>
                </a:ext>
              </a:extLst>
            </p:cNvPr>
            <p:cNvSpPr/>
            <p:nvPr/>
          </p:nvSpPr>
          <p:spPr>
            <a:xfrm rot="18363744">
              <a:off x="6097383" y="4560374"/>
              <a:ext cx="4045352" cy="53822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2BA20534-4498-42E1-9BDC-5E1D12750636}"/>
              </a:ext>
            </a:extLst>
          </p:cNvPr>
          <p:cNvGrpSpPr/>
          <p:nvPr/>
        </p:nvGrpSpPr>
        <p:grpSpPr>
          <a:xfrm rot="523730">
            <a:off x="937692" y="2011528"/>
            <a:ext cx="4045352" cy="4761233"/>
            <a:chOff x="5712107" y="2090929"/>
            <a:chExt cx="4045352" cy="4761233"/>
          </a:xfrm>
          <a:gradFill>
            <a:gsLst>
              <a:gs pos="0">
                <a:srgbClr val="03A8FF"/>
              </a:gs>
              <a:gs pos="100000">
                <a:srgbClr val="0070C0"/>
              </a:gs>
            </a:gsLst>
            <a:lin ang="5400000" scaled="1"/>
          </a:gradFill>
        </p:grpSpPr>
        <p:sp>
          <p:nvSpPr>
            <p:cNvPr id="29" name="Retângulo: Cantos Arredondados 28">
              <a:extLst>
                <a:ext uri="{FF2B5EF4-FFF2-40B4-BE49-F238E27FC236}">
                  <a16:creationId xmlns:a16="http://schemas.microsoft.com/office/drawing/2014/main" id="{5307E96B-51B2-627B-360C-ACA000780E8D}"/>
                </a:ext>
              </a:extLst>
            </p:cNvPr>
            <p:cNvSpPr/>
            <p:nvPr/>
          </p:nvSpPr>
          <p:spPr>
            <a:xfrm rot="2163744">
              <a:off x="5712107" y="2090929"/>
              <a:ext cx="4045352" cy="53822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0" name="Retângulo: Cantos Arredondados 29">
              <a:extLst>
                <a:ext uri="{FF2B5EF4-FFF2-40B4-BE49-F238E27FC236}">
                  <a16:creationId xmlns:a16="http://schemas.microsoft.com/office/drawing/2014/main" id="{E988D955-A5DF-536C-DA57-81DCDC2C9790}"/>
                </a:ext>
              </a:extLst>
            </p:cNvPr>
            <p:cNvSpPr/>
            <p:nvPr/>
          </p:nvSpPr>
          <p:spPr>
            <a:xfrm rot="18363744">
              <a:off x="6097383" y="4560374"/>
              <a:ext cx="4045352" cy="53822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A44164F0-2AEB-76E2-5E78-6DE9D1E8919A}"/>
              </a:ext>
            </a:extLst>
          </p:cNvPr>
          <p:cNvGrpSpPr/>
          <p:nvPr/>
        </p:nvGrpSpPr>
        <p:grpSpPr>
          <a:xfrm rot="523730">
            <a:off x="2311877" y="1990862"/>
            <a:ext cx="4045352" cy="4761233"/>
            <a:chOff x="5712107" y="2090929"/>
            <a:chExt cx="4045352" cy="4761233"/>
          </a:xfrm>
          <a:gradFill>
            <a:gsLst>
              <a:gs pos="0">
                <a:srgbClr val="03A8FF"/>
              </a:gs>
              <a:gs pos="100000">
                <a:srgbClr val="0070C0"/>
              </a:gs>
            </a:gsLst>
            <a:lin ang="5400000" scaled="1"/>
          </a:gradFill>
        </p:grpSpPr>
        <p:sp>
          <p:nvSpPr>
            <p:cNvPr id="32" name="Retângulo: Cantos Arredondados 31">
              <a:extLst>
                <a:ext uri="{FF2B5EF4-FFF2-40B4-BE49-F238E27FC236}">
                  <a16:creationId xmlns:a16="http://schemas.microsoft.com/office/drawing/2014/main" id="{F7AE6269-4755-D51C-695E-7384CF3D27DB}"/>
                </a:ext>
              </a:extLst>
            </p:cNvPr>
            <p:cNvSpPr/>
            <p:nvPr/>
          </p:nvSpPr>
          <p:spPr>
            <a:xfrm rot="2163744">
              <a:off x="5712107" y="2090929"/>
              <a:ext cx="4045352" cy="53822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3" name="Retângulo: Cantos Arredondados 32">
              <a:extLst>
                <a:ext uri="{FF2B5EF4-FFF2-40B4-BE49-F238E27FC236}">
                  <a16:creationId xmlns:a16="http://schemas.microsoft.com/office/drawing/2014/main" id="{A919F612-6FFB-381F-2ACF-330E9ED8725B}"/>
                </a:ext>
              </a:extLst>
            </p:cNvPr>
            <p:cNvSpPr/>
            <p:nvPr/>
          </p:nvSpPr>
          <p:spPr>
            <a:xfrm rot="18363744">
              <a:off x="6097383" y="4560374"/>
              <a:ext cx="4045352" cy="53822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pic>
        <p:nvPicPr>
          <p:cNvPr id="42" name="Imagem 41" descr="Logotipo&#10;&#10;O conteúdo gerado por IA pode estar incorreto.">
            <a:extLst>
              <a:ext uri="{FF2B5EF4-FFF2-40B4-BE49-F238E27FC236}">
                <a16:creationId xmlns:a16="http://schemas.microsoft.com/office/drawing/2014/main" id="{983C9A8F-6A36-172C-7F44-F2030B878D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58" y="0"/>
            <a:ext cx="860788" cy="975761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04E7E744-43EB-696D-832F-5C801CCC8DB0}"/>
              </a:ext>
            </a:extLst>
          </p:cNvPr>
          <p:cNvSpPr txBox="1"/>
          <p:nvPr/>
        </p:nvSpPr>
        <p:spPr>
          <a:xfrm>
            <a:off x="5172317" y="885393"/>
            <a:ext cx="6338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Trabalho de Educação Física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E6CB5F55-A1F3-190D-8F45-2ACBE9747EA2}"/>
              </a:ext>
            </a:extLst>
          </p:cNvPr>
          <p:cNvSpPr txBox="1"/>
          <p:nvPr/>
        </p:nvSpPr>
        <p:spPr>
          <a:xfrm>
            <a:off x="5217200" y="1687142"/>
            <a:ext cx="6248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 b="1"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Velocidade na ginástica de condicionamento físico 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1A123E3D-3B81-1C70-FE9E-2E4AA6476C0F}"/>
              </a:ext>
            </a:extLst>
          </p:cNvPr>
          <p:cNvSpPr txBox="1"/>
          <p:nvPr/>
        </p:nvSpPr>
        <p:spPr>
          <a:xfrm>
            <a:off x="1157469" y="383977"/>
            <a:ext cx="812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Escola Municipal de Tempo Integral Edson Ferreira Calado</a:t>
            </a: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15E59ABB-D25F-0632-0820-105E67E3E2AD}"/>
              </a:ext>
            </a:extLst>
          </p:cNvPr>
          <p:cNvSpPr/>
          <p:nvPr/>
        </p:nvSpPr>
        <p:spPr>
          <a:xfrm>
            <a:off x="1265274" y="202019"/>
            <a:ext cx="2158410" cy="12457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3A8FF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5F445783-F1CB-0013-7289-A3538279F5CC}"/>
              </a:ext>
            </a:extLst>
          </p:cNvPr>
          <p:cNvSpPr txBox="1"/>
          <p:nvPr/>
        </p:nvSpPr>
        <p:spPr>
          <a:xfrm>
            <a:off x="10042826" y="3696581"/>
            <a:ext cx="209724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     Alunos (as):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Arthur V.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Anna Lavínia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Caio Antônio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Heloá Cledja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03A8FF"/>
                  </a:gs>
                  <a:gs pos="100000">
                    <a:srgbClr val="0070C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stA="45000" dir="5400000" sy="-100000" algn="bl" rotWithShape="0"/>
              </a:effectLst>
              <a:uLnTx/>
              <a:uFillTx/>
              <a:latin typeface="Samsung Sharp Sans" panose="02000503000000020004" pitchFamily="50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     Professora: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Ellen Caroline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03A8FF"/>
                  </a:gs>
                  <a:gs pos="100000">
                    <a:srgbClr val="0070C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stA="45000" dir="5400000" sy="-100000" algn="bl" rotWithShape="0"/>
              </a:effectLst>
              <a:uLnTx/>
              <a:uFillTx/>
              <a:latin typeface="Samsung Sharp Sans" panose="02000503000000020004" pitchFamily="50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     Data 26/11/025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o 3D 1" descr="Carro C7 Tuner amarelo">
                <a:extLst>
                  <a:ext uri="{FF2B5EF4-FFF2-40B4-BE49-F238E27FC236}">
                    <a16:creationId xmlns:a16="http://schemas.microsoft.com/office/drawing/2014/main" id="{94B3BC64-5CB1-B078-CAAB-DB53C426DA5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3527070" y="6757938"/>
              <a:ext cx="3535959" cy="254741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535959" cy="2547413"/>
                    </a:xfrm>
                    <a:prstGeom prst="rect">
                      <a:avLst/>
                    </a:prstGeom>
                  </am3d:spPr>
                  <am3d:camera>
                    <am3d:pos x="0" y="0" z="545832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442452" d="1000000"/>
                    <am3d:preTrans dx="0" dy="-1694585" dz="-548501"/>
                    <am3d:scale>
                      <am3d:sx n="1000000" d="1000000"/>
                      <am3d:sy n="1000000" d="1000000"/>
                      <am3d:sz n="1000000" d="1000000"/>
                    </am3d:scale>
                    <am3d:rot ax="1814953" ay="-2564863" az="-129573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4864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o 3D 1" descr="Carro C7 Tuner amarelo">
                <a:extLst>
                  <a:ext uri="{FF2B5EF4-FFF2-40B4-BE49-F238E27FC236}">
                    <a16:creationId xmlns:a16="http://schemas.microsoft.com/office/drawing/2014/main" id="{94B3BC64-5CB1-B078-CAAB-DB53C426DA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527070" y="6757938"/>
                <a:ext cx="3535959" cy="254741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CaixaDeTexto 2">
            <a:extLst>
              <a:ext uri="{FF2B5EF4-FFF2-40B4-BE49-F238E27FC236}">
                <a16:creationId xmlns:a16="http://schemas.microsoft.com/office/drawing/2014/main" id="{E0CFC19B-9F69-14AC-B7F7-EE5D751D2884}"/>
              </a:ext>
            </a:extLst>
          </p:cNvPr>
          <p:cNvSpPr txBox="1"/>
          <p:nvPr/>
        </p:nvSpPr>
        <p:spPr>
          <a:xfrm>
            <a:off x="-6283547" y="885393"/>
            <a:ext cx="63434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O que nós vamos apresentar hoje?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o 3D 3" descr="Monitor de computador">
                <a:extLst>
                  <a:ext uri="{FF2B5EF4-FFF2-40B4-BE49-F238E27FC236}">
                    <a16:creationId xmlns:a16="http://schemas.microsoft.com/office/drawing/2014/main" id="{288C795D-415B-D607-B7A1-5884912116B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05092" y="8334875"/>
              <a:ext cx="3179633" cy="249807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179633" cy="2498073"/>
                    </a:xfrm>
                    <a:prstGeom prst="rect">
                      <a:avLst/>
                    </a:prstGeom>
                  </am3d:spPr>
                  <am3d:camera>
                    <am3d:pos x="0" y="0" z="617042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95182" d="1000000"/>
                    <am3d:preTrans dx="0" dy="-13821232" dz="814017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1506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 descr="Monitor de computador">
                <a:extLst>
                  <a:ext uri="{FF2B5EF4-FFF2-40B4-BE49-F238E27FC236}">
                    <a16:creationId xmlns:a16="http://schemas.microsoft.com/office/drawing/2014/main" id="{288C795D-415B-D607-B7A1-5884912116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05092" y="8334875"/>
                <a:ext cx="3179633" cy="24980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Monitor de computador">
                <a:extLst>
                  <a:ext uri="{FF2B5EF4-FFF2-40B4-BE49-F238E27FC236}">
                    <a16:creationId xmlns:a16="http://schemas.microsoft.com/office/drawing/2014/main" id="{8D2477CF-4B20-B29F-D85D-FF61932838C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69087" y="8323934"/>
              <a:ext cx="3179641" cy="249807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179641" cy="2498078"/>
                    </a:xfrm>
                    <a:prstGeom prst="rect">
                      <a:avLst/>
                    </a:prstGeom>
                  </am3d:spPr>
                  <am3d:camera>
                    <am3d:pos x="0" y="0" z="617042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95182" d="1000000"/>
                    <am3d:preTrans dx="0" dy="-13821232" dz="814017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1506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Monitor de computador">
                <a:extLst>
                  <a:ext uri="{FF2B5EF4-FFF2-40B4-BE49-F238E27FC236}">
                    <a16:creationId xmlns:a16="http://schemas.microsoft.com/office/drawing/2014/main" id="{8D2477CF-4B20-B29F-D85D-FF61932838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69087" y="8323934"/>
                <a:ext cx="3179641" cy="24980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o 3D 5" descr="Monitor de computador">
                <a:extLst>
                  <a:ext uri="{FF2B5EF4-FFF2-40B4-BE49-F238E27FC236}">
                    <a16:creationId xmlns:a16="http://schemas.microsoft.com/office/drawing/2014/main" id="{F4084753-C1F9-980D-151B-37A6CC43DFD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043271" y="8323934"/>
              <a:ext cx="3179641" cy="249807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179641" cy="2498078"/>
                    </a:xfrm>
                    <a:prstGeom prst="rect">
                      <a:avLst/>
                    </a:prstGeom>
                  </am3d:spPr>
                  <am3d:camera>
                    <am3d:pos x="0" y="0" z="617042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95182" d="1000000"/>
                    <am3d:preTrans dx="0" dy="-13821232" dz="814017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1506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o 3D 5" descr="Monitor de computador">
                <a:extLst>
                  <a:ext uri="{FF2B5EF4-FFF2-40B4-BE49-F238E27FC236}">
                    <a16:creationId xmlns:a16="http://schemas.microsoft.com/office/drawing/2014/main" id="{F4084753-C1F9-980D-151B-37A6CC43DF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43271" y="8323934"/>
                <a:ext cx="3179641" cy="24980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o 3D 6" descr="Monitor de computador">
                <a:extLst>
                  <a:ext uri="{FF2B5EF4-FFF2-40B4-BE49-F238E27FC236}">
                    <a16:creationId xmlns:a16="http://schemas.microsoft.com/office/drawing/2014/main" id="{9B6E27DC-FFF1-0889-70F0-A11D063DBF7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117454" y="8312995"/>
              <a:ext cx="3179641" cy="249807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179641" cy="2498078"/>
                    </a:xfrm>
                    <a:prstGeom prst="rect">
                      <a:avLst/>
                    </a:prstGeom>
                  </am3d:spPr>
                  <am3d:camera>
                    <am3d:pos x="0" y="0" z="617042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95182" d="1000000"/>
                    <am3d:preTrans dx="0" dy="-13821232" dz="814017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1506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o 3D 6" descr="Monitor de computador">
                <a:extLst>
                  <a:ext uri="{FF2B5EF4-FFF2-40B4-BE49-F238E27FC236}">
                    <a16:creationId xmlns:a16="http://schemas.microsoft.com/office/drawing/2014/main" id="{9B6E27DC-FFF1-0889-70F0-A11D063DBF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17454" y="8312995"/>
                <a:ext cx="3179641" cy="2498078"/>
              </a:xfrm>
              <a:prstGeom prst="rect">
                <a:avLst/>
              </a:prstGeom>
            </p:spPr>
          </p:pic>
        </mc:Fallback>
      </mc:AlternateContent>
      <p:sp>
        <p:nvSpPr>
          <p:cNvPr id="8" name="Espaço Reservado para Data 3">
            <a:extLst>
              <a:ext uri="{FF2B5EF4-FFF2-40B4-BE49-F238E27FC236}">
                <a16:creationId xmlns:a16="http://schemas.microsoft.com/office/drawing/2014/main" id="{48F7245B-0C3D-623A-C15C-FC2A56A575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080516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5AF255-B313-4B81-B3AB-733CC69025D9}" type="datetime1">
              <a:rPr kumimoji="0" lang="pt-BR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25/11/2025</a:t>
            </a:fld>
            <a:endParaRPr kumimoji="0" lang="pt-BR" sz="12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03A8FF"/>
                  </a:gs>
                  <a:gs pos="100000">
                    <a:srgbClr val="0070C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stA="45000" dir="5400000" sy="-100000" algn="bl" rotWithShape="0"/>
              </a:effectLst>
              <a:uLnTx/>
              <a:uFillTx/>
              <a:latin typeface="Samsung Sharp Sans" panose="02000503000000020004" pitchFamily="50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  <p:sp>
        <p:nvSpPr>
          <p:cNvPr id="9" name="Espaço Reservado para Rodapé 4">
            <a:extLst>
              <a:ext uri="{FF2B5EF4-FFF2-40B4-BE49-F238E27FC236}">
                <a16:creationId xmlns:a16="http://schemas.microsoft.com/office/drawing/2014/main" id="{A6674BC9-BA9C-1D22-F204-533721C6F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60476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Trabalho de Educação Física</a:t>
            </a:r>
          </a:p>
        </p:txBody>
      </p:sp>
      <p:sp>
        <p:nvSpPr>
          <p:cNvPr id="10" name="Espaço Reservado para Número de Slide 5">
            <a:extLst>
              <a:ext uri="{FF2B5EF4-FFF2-40B4-BE49-F238E27FC236}">
                <a16:creationId xmlns:a16="http://schemas.microsoft.com/office/drawing/2014/main" id="{CC1F212E-07E6-8DFE-F25C-0C7434AF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303276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80606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C5EC16-0B04-99F6-404F-A791245CC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sign de modelo de slide de apresentação de powerpoint profissional e  corporativo | Vetor Premium">
            <a:extLst>
              <a:ext uri="{FF2B5EF4-FFF2-40B4-BE49-F238E27FC236}">
                <a16:creationId xmlns:a16="http://schemas.microsoft.com/office/drawing/2014/main" id="{2A4E5986-4FC5-681F-8E98-BFF65C8B9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2148" y="747375"/>
            <a:ext cx="5962650" cy="538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Imagem 41" descr="Logotipo&#10;&#10;O conteúdo gerado por IA pode estar incorreto.">
            <a:extLst>
              <a:ext uri="{FF2B5EF4-FFF2-40B4-BE49-F238E27FC236}">
                <a16:creationId xmlns:a16="http://schemas.microsoft.com/office/drawing/2014/main" id="{8A09AB8C-9D8B-A24D-AC31-9374F3CFE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58" y="0"/>
            <a:ext cx="860788" cy="975761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2DA8B32D-DFD9-6651-5029-8D201E5E08E6}"/>
              </a:ext>
            </a:extLst>
          </p:cNvPr>
          <p:cNvSpPr txBox="1"/>
          <p:nvPr/>
        </p:nvSpPr>
        <p:spPr>
          <a:xfrm>
            <a:off x="2924279" y="885393"/>
            <a:ext cx="63434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O que nós vamos apresentar hoje?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3CB202DA-F584-95CB-96FB-A90D9828711B}"/>
              </a:ext>
            </a:extLst>
          </p:cNvPr>
          <p:cNvSpPr txBox="1"/>
          <p:nvPr/>
        </p:nvSpPr>
        <p:spPr>
          <a:xfrm>
            <a:off x="1157469" y="383977"/>
            <a:ext cx="812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Escola Municipal de Tempo Integral Edson Ferreira Calado</a:t>
            </a: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D5C6D6A2-D3EF-AB36-CC56-0D2073036785}"/>
              </a:ext>
            </a:extLst>
          </p:cNvPr>
          <p:cNvSpPr/>
          <p:nvPr/>
        </p:nvSpPr>
        <p:spPr>
          <a:xfrm>
            <a:off x="1265274" y="202019"/>
            <a:ext cx="2158410" cy="12457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3A8FF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o 3D 2" descr="Monitor de computador">
                <a:extLst>
                  <a:ext uri="{FF2B5EF4-FFF2-40B4-BE49-F238E27FC236}">
                    <a16:creationId xmlns:a16="http://schemas.microsoft.com/office/drawing/2014/main" id="{9F483D73-FA13-55A3-6C85-4A5ACACB871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84973" y="3483428"/>
              <a:ext cx="1199503" cy="313824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199503" cy="3138248"/>
                    </a:xfrm>
                    <a:prstGeom prst="rect">
                      <a:avLst/>
                    </a:prstGeom>
                  </am3d:spPr>
                  <am3d:camera>
                    <am3d:pos x="0" y="0" z="617042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95182" d="1000000"/>
                    <am3d:preTrans dx="0" dy="-13821232" dz="814017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1506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 descr="Monitor de computador">
                <a:extLst>
                  <a:ext uri="{FF2B5EF4-FFF2-40B4-BE49-F238E27FC236}">
                    <a16:creationId xmlns:a16="http://schemas.microsoft.com/office/drawing/2014/main" id="{9F483D73-FA13-55A3-6C85-4A5ACACB87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4973" y="3483428"/>
                <a:ext cx="1199503" cy="31382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o 3D 3" descr="Monitor de computador">
                <a:extLst>
                  <a:ext uri="{FF2B5EF4-FFF2-40B4-BE49-F238E27FC236}">
                    <a16:creationId xmlns:a16="http://schemas.microsoft.com/office/drawing/2014/main" id="{1A8EF675-26FB-0645-A7D9-4AB5AED3A0B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959155" y="3472487"/>
              <a:ext cx="1199506" cy="313825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199506" cy="3138253"/>
                    </a:xfrm>
                    <a:prstGeom prst="rect">
                      <a:avLst/>
                    </a:prstGeom>
                  </am3d:spPr>
                  <am3d:camera>
                    <am3d:pos x="0" y="0" z="617042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95182" d="1000000"/>
                    <am3d:preTrans dx="0" dy="-13821232" dz="814017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1506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 descr="Monitor de computador">
                <a:extLst>
                  <a:ext uri="{FF2B5EF4-FFF2-40B4-BE49-F238E27FC236}">
                    <a16:creationId xmlns:a16="http://schemas.microsoft.com/office/drawing/2014/main" id="{1A8EF675-26FB-0645-A7D9-4AB5AED3A0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59155" y="3472487"/>
                <a:ext cx="1199506" cy="31382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Monitor de computador">
                <a:extLst>
                  <a:ext uri="{FF2B5EF4-FFF2-40B4-BE49-F238E27FC236}">
                    <a16:creationId xmlns:a16="http://schemas.microsoft.com/office/drawing/2014/main" id="{778A68F2-C597-7299-1778-882F5A9A5ED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033339" y="3472487"/>
              <a:ext cx="1199506" cy="313825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199506" cy="3138253"/>
                    </a:xfrm>
                    <a:prstGeom prst="rect">
                      <a:avLst/>
                    </a:prstGeom>
                  </am3d:spPr>
                  <am3d:camera>
                    <am3d:pos x="0" y="0" z="617042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95182" d="1000000"/>
                    <am3d:preTrans dx="0" dy="-13821232" dz="814017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1506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Monitor de computador">
                <a:extLst>
                  <a:ext uri="{FF2B5EF4-FFF2-40B4-BE49-F238E27FC236}">
                    <a16:creationId xmlns:a16="http://schemas.microsoft.com/office/drawing/2014/main" id="{778A68F2-C597-7299-1778-882F5A9A5E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33339" y="3472487"/>
                <a:ext cx="1199506" cy="31382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Modelo 3D 8" descr="Monitor de computador">
                <a:extLst>
                  <a:ext uri="{FF2B5EF4-FFF2-40B4-BE49-F238E27FC236}">
                    <a16:creationId xmlns:a16="http://schemas.microsoft.com/office/drawing/2014/main" id="{C01B9927-29B7-CD4E-2E11-DD353D16459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107522" y="3461548"/>
              <a:ext cx="1199506" cy="313825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199506" cy="3138253"/>
                    </a:xfrm>
                    <a:prstGeom prst="rect">
                      <a:avLst/>
                    </a:prstGeom>
                  </am3d:spPr>
                  <am3d:camera>
                    <am3d:pos x="0" y="0" z="617042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95182" d="1000000"/>
                    <am3d:preTrans dx="0" dy="-13821232" dz="814017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1506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elo 3D 8" descr="Monitor de computador">
                <a:extLst>
                  <a:ext uri="{FF2B5EF4-FFF2-40B4-BE49-F238E27FC236}">
                    <a16:creationId xmlns:a16="http://schemas.microsoft.com/office/drawing/2014/main" id="{C01B9927-29B7-CD4E-2E11-DD353D1645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07522" y="3461548"/>
                <a:ext cx="1199506" cy="313825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744BCD1D-D518-FA5C-70C6-510DB14781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5AF255-B313-4B81-B3AB-733CC69025D9}" type="datetime1">
              <a:rPr kumimoji="0" lang="pt-BR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25/11/2025</a:t>
            </a:fld>
            <a:endParaRPr kumimoji="0" lang="pt-BR" sz="12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03A8FF"/>
                  </a:gs>
                  <a:gs pos="100000">
                    <a:srgbClr val="0070C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stA="45000" dir="5400000" sy="-100000" algn="bl" rotWithShape="0"/>
              </a:effectLst>
              <a:uLnTx/>
              <a:uFillTx/>
              <a:latin typeface="Samsung Sharp Sans" panose="02000503000000020004" pitchFamily="50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346995BD-348D-4124-0481-109E2748D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Trabalho de Educação Física</a:t>
            </a:r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F29AF460-2706-E5D9-EC3E-627250C52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7E2B7-5E99-4AC3-898A-D135CBF007B9}" type="slidenum">
              <a:rPr kumimoji="0" lang="pt-BR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pt-BR" sz="12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03A8FF"/>
                  </a:gs>
                  <a:gs pos="100000">
                    <a:srgbClr val="0070C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stA="45000" dir="5400000" sy="-100000" algn="bl" rotWithShape="0"/>
              </a:effectLst>
              <a:uLnTx/>
              <a:uFillTx/>
              <a:latin typeface="Samsung Sharp Sans" panose="02000503000000020004" pitchFamily="50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456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AE8858-8613-463E-6AD6-77BC8257D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sign de modelo de slide de apresentação de powerpoint profissional e  corporativo | Vetor Premium">
            <a:extLst>
              <a:ext uri="{FF2B5EF4-FFF2-40B4-BE49-F238E27FC236}">
                <a16:creationId xmlns:a16="http://schemas.microsoft.com/office/drawing/2014/main" id="{31876E34-5658-FA55-DE3C-BB6456F0C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2148" y="747375"/>
            <a:ext cx="5962650" cy="538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Imagem 41" descr="Logotipo&#10;&#10;O conteúdo gerado por IA pode estar incorreto.">
            <a:extLst>
              <a:ext uri="{FF2B5EF4-FFF2-40B4-BE49-F238E27FC236}">
                <a16:creationId xmlns:a16="http://schemas.microsoft.com/office/drawing/2014/main" id="{1A0C65D2-CC9F-31F9-38DC-036677E56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58" y="0"/>
            <a:ext cx="860788" cy="975761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8FB2CFCD-3920-4865-30D6-AD3B63529309}"/>
              </a:ext>
            </a:extLst>
          </p:cNvPr>
          <p:cNvSpPr txBox="1"/>
          <p:nvPr/>
        </p:nvSpPr>
        <p:spPr>
          <a:xfrm>
            <a:off x="2924279" y="885393"/>
            <a:ext cx="63434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O que nós vamos apresentar hoje?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6078570A-9361-74A5-50A6-1A6BF9491D50}"/>
              </a:ext>
            </a:extLst>
          </p:cNvPr>
          <p:cNvSpPr txBox="1"/>
          <p:nvPr/>
        </p:nvSpPr>
        <p:spPr>
          <a:xfrm>
            <a:off x="1157469" y="383977"/>
            <a:ext cx="812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Escola Municipal de Tempo Integral Edson Ferreira Calado</a:t>
            </a: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CF0E50AB-461B-CC9C-AB9A-2805FC88C263}"/>
              </a:ext>
            </a:extLst>
          </p:cNvPr>
          <p:cNvSpPr/>
          <p:nvPr/>
        </p:nvSpPr>
        <p:spPr>
          <a:xfrm>
            <a:off x="1265274" y="202019"/>
            <a:ext cx="2158410" cy="12457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3A8FF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o 3D 2" descr="Monitor de computador">
                <a:extLst>
                  <a:ext uri="{FF2B5EF4-FFF2-40B4-BE49-F238E27FC236}">
                    <a16:creationId xmlns:a16="http://schemas.microsoft.com/office/drawing/2014/main" id="{F2FBA5EF-394C-F67A-A9D7-633E8E71FB4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9894" y="3803515"/>
              <a:ext cx="2989238" cy="249807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989238" cy="2498075"/>
                    </a:xfrm>
                    <a:prstGeom prst="rect">
                      <a:avLst/>
                    </a:prstGeom>
                  </am3d:spPr>
                  <am3d:camera>
                    <am3d:pos x="0" y="0" z="617042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95182" d="1000000"/>
                    <am3d:preTrans dx="0" dy="-13821232" dz="81401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1506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 descr="Monitor de computador">
                <a:extLst>
                  <a:ext uri="{FF2B5EF4-FFF2-40B4-BE49-F238E27FC236}">
                    <a16:creationId xmlns:a16="http://schemas.microsoft.com/office/drawing/2014/main" id="{F2FBA5EF-394C-F67A-A9D7-633E8E71FB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9894" y="3803515"/>
                <a:ext cx="2989238" cy="2498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o 3D 3" descr="Monitor de computador">
                <a:extLst>
                  <a:ext uri="{FF2B5EF4-FFF2-40B4-BE49-F238E27FC236}">
                    <a16:creationId xmlns:a16="http://schemas.microsoft.com/office/drawing/2014/main" id="{62D7E990-21F3-69FA-F837-61FB125B841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74183" y="3792575"/>
              <a:ext cx="2969451" cy="249807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969451" cy="2498078"/>
                    </a:xfrm>
                    <a:prstGeom prst="rect">
                      <a:avLst/>
                    </a:prstGeom>
                  </am3d:spPr>
                  <am3d:camera>
                    <am3d:pos x="0" y="0" z="617042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95182" d="1000000"/>
                    <am3d:preTrans dx="0" dy="-13821232" dz="81401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1506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 descr="Monitor de computador">
                <a:extLst>
                  <a:ext uri="{FF2B5EF4-FFF2-40B4-BE49-F238E27FC236}">
                    <a16:creationId xmlns:a16="http://schemas.microsoft.com/office/drawing/2014/main" id="{62D7E990-21F3-69FA-F837-61FB125B84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74183" y="3792575"/>
                <a:ext cx="2969451" cy="24980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Monitor de computador">
                <a:extLst>
                  <a:ext uri="{FF2B5EF4-FFF2-40B4-BE49-F238E27FC236}">
                    <a16:creationId xmlns:a16="http://schemas.microsoft.com/office/drawing/2014/main" id="{34D14A1D-9F68-CE71-6E01-95FE6053F8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148367" y="3792575"/>
              <a:ext cx="2969451" cy="249807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969451" cy="2498078"/>
                    </a:xfrm>
                    <a:prstGeom prst="rect">
                      <a:avLst/>
                    </a:prstGeom>
                  </am3d:spPr>
                  <am3d:camera>
                    <am3d:pos x="0" y="0" z="617042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95182" d="1000000"/>
                    <am3d:preTrans dx="0" dy="-13821232" dz="81401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1506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Monitor de computador">
                <a:extLst>
                  <a:ext uri="{FF2B5EF4-FFF2-40B4-BE49-F238E27FC236}">
                    <a16:creationId xmlns:a16="http://schemas.microsoft.com/office/drawing/2014/main" id="{34D14A1D-9F68-CE71-6E01-95FE6053F8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48367" y="3792575"/>
                <a:ext cx="2969451" cy="24980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Modelo 3D 8" descr="Monitor de computador">
                <a:extLst>
                  <a:ext uri="{FF2B5EF4-FFF2-40B4-BE49-F238E27FC236}">
                    <a16:creationId xmlns:a16="http://schemas.microsoft.com/office/drawing/2014/main" id="{C2DA4332-0A3F-9FA5-263C-6903D600AED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222550" y="3781636"/>
              <a:ext cx="2969451" cy="249807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969451" cy="2498078"/>
                    </a:xfrm>
                    <a:prstGeom prst="rect">
                      <a:avLst/>
                    </a:prstGeom>
                  </am3d:spPr>
                  <am3d:camera>
                    <am3d:pos x="0" y="0" z="617042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95182" d="1000000"/>
                    <am3d:preTrans dx="0" dy="-13821232" dz="81401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1506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elo 3D 8" descr="Monitor de computador">
                <a:extLst>
                  <a:ext uri="{FF2B5EF4-FFF2-40B4-BE49-F238E27FC236}">
                    <a16:creationId xmlns:a16="http://schemas.microsoft.com/office/drawing/2014/main" id="{C2DA4332-0A3F-9FA5-263C-6903D600AE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22550" y="3781636"/>
                <a:ext cx="2969451" cy="24980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" name="Zoom de Slide 1">
                <a:extLst>
                  <a:ext uri="{FF2B5EF4-FFF2-40B4-BE49-F238E27FC236}">
                    <a16:creationId xmlns:a16="http://schemas.microsoft.com/office/drawing/2014/main" id="{77FCCF04-5FA2-E67F-F15F-2FC9C611E74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47049" y="4025966"/>
              <a:ext cx="2675348" cy="1504883"/>
            </p:xfrm>
            <a:graphic>
              <a:graphicData uri="http://schemas.microsoft.com/office/powerpoint/2016/slidezoom">
                <pslz:sldZm>
                  <pslz:sldZmObj sldId="262" cId="96210654">
                    <pslz:zmPr id="{6AE39812-71E9-4D6F-A9B4-C81913068FD1}" returnToParent="0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75348" cy="150488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" name="Zoom de Slide 1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77FCCF04-5FA2-E67F-F15F-2FC9C611E7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7049" y="4025966"/>
                <a:ext cx="2675348" cy="15048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3BD1FACF-30A5-1FDD-0D55-602AC2D9DAE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230996" y="4025966"/>
              <a:ext cx="2621163" cy="1474404"/>
            </p:xfrm>
            <a:graphic>
              <a:graphicData uri="http://schemas.microsoft.com/office/powerpoint/2016/slidezoom">
                <pslz:sldZm>
                  <pslz:sldZmObj sldId="268" cId="4058340926">
                    <pslz:zmPr id="{C35FF3A1-4AE3-4D4C-A183-0C66751B2264}" returnToParent="0" transitionDur="1000" showBg="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21163" cy="147440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Slide 4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3BD1FACF-30A5-1FDD-0D55-602AC2D9DA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30996" y="4025966"/>
                <a:ext cx="2621163" cy="14744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5F0C5373-ADB6-65C1-22AA-78060C9CE0E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371057" y="4040754"/>
              <a:ext cx="2673894" cy="1504065"/>
            </p:xfrm>
            <a:graphic>
              <a:graphicData uri="http://schemas.microsoft.com/office/powerpoint/2016/slidezoom">
                <pslz:sldZm>
                  <pslz:sldZmObj sldId="270" cId="740767258">
                    <pslz:zmPr id="{059D63FA-821D-48DD-B0D3-1BC9FF0AE65D}" returnToParent="0" transitionDur="1000" showBg="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73894" cy="150406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5F0C5373-ADB6-65C1-22AA-78060C9CE0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371057" y="4040754"/>
                <a:ext cx="2673894" cy="1504065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Espaço Reservado para Data 3">
            <a:extLst>
              <a:ext uri="{FF2B5EF4-FFF2-40B4-BE49-F238E27FC236}">
                <a16:creationId xmlns:a16="http://schemas.microsoft.com/office/drawing/2014/main" id="{1248789F-F5B4-74E7-A3DA-86B94DEF8F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5AF255-B313-4B81-B3AB-733CC69025D9}" type="datetime1">
              <a:rPr kumimoji="0" lang="pt-BR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25/11/2025</a:t>
            </a:fld>
            <a:endParaRPr kumimoji="0" lang="pt-BR" sz="12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03A8FF"/>
                  </a:gs>
                  <a:gs pos="100000">
                    <a:srgbClr val="0070C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stA="45000" dir="5400000" sy="-100000" algn="bl" rotWithShape="0"/>
              </a:effectLst>
              <a:uLnTx/>
              <a:uFillTx/>
              <a:latin typeface="Samsung Sharp Sans" panose="02000503000000020004" pitchFamily="50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  <p:sp>
        <p:nvSpPr>
          <p:cNvPr id="13" name="Espaço Reservado para Rodapé 4">
            <a:extLst>
              <a:ext uri="{FF2B5EF4-FFF2-40B4-BE49-F238E27FC236}">
                <a16:creationId xmlns:a16="http://schemas.microsoft.com/office/drawing/2014/main" id="{981B95B6-056E-298C-3365-A46AE291F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Trabalho de Educação Física</a:t>
            </a:r>
          </a:p>
        </p:txBody>
      </p:sp>
      <p:sp>
        <p:nvSpPr>
          <p:cNvPr id="14" name="Espaço Reservado para Número de Slide 5">
            <a:extLst>
              <a:ext uri="{FF2B5EF4-FFF2-40B4-BE49-F238E27FC236}">
                <a16:creationId xmlns:a16="http://schemas.microsoft.com/office/drawing/2014/main" id="{4319CE12-3126-611B-6CD2-B6EB6F16C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7E2B7-5E99-4AC3-898A-D135CBF007B9}" type="slidenum">
              <a:rPr kumimoji="0" lang="pt-BR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BR" sz="12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03A8FF"/>
                  </a:gs>
                  <a:gs pos="100000">
                    <a:srgbClr val="0070C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stA="45000" dir="5400000" sy="-100000" algn="bl" rotWithShape="0"/>
              </a:effectLst>
              <a:uLnTx/>
              <a:uFillTx/>
              <a:latin typeface="Samsung Sharp Sans" panose="02000503000000020004" pitchFamily="50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Zoom de Slide 14">
                <a:extLst>
                  <a:ext uri="{FF2B5EF4-FFF2-40B4-BE49-F238E27FC236}">
                    <a16:creationId xmlns:a16="http://schemas.microsoft.com/office/drawing/2014/main" id="{982918A8-97B8-AC80-C03C-648338060F7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383049" y="4025966"/>
              <a:ext cx="2622626" cy="1475227"/>
            </p:xfrm>
            <a:graphic>
              <a:graphicData uri="http://schemas.microsoft.com/office/powerpoint/2016/slidezoom">
                <pslz:sldZm>
                  <pslz:sldZmObj sldId="269" cId="2110240197">
                    <pslz:zmPr id="{236D3B4E-FF2E-47C2-A496-40192FEB6DE4}" returnToParent="0" transitionDur="1000" showBg="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22626" cy="147522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Zoom de Slide 14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982918A8-97B8-AC80-C03C-648338060F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383049" y="4025966"/>
                <a:ext cx="2622626" cy="147522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2663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175ECE-B7F9-C856-830C-35FA5E13A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sign de modelo de slide de apresentação de powerpoint profissional e  corporativo | Vetor Premium">
            <a:extLst>
              <a:ext uri="{FF2B5EF4-FFF2-40B4-BE49-F238E27FC236}">
                <a16:creationId xmlns:a16="http://schemas.microsoft.com/office/drawing/2014/main" id="{221A0F84-C512-9EF8-DDAF-EFD8DC0F9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2148" y="747375"/>
            <a:ext cx="5962650" cy="538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Imagem 41" descr="Logotipo&#10;&#10;O conteúdo gerado por IA pode estar incorreto.">
            <a:extLst>
              <a:ext uri="{FF2B5EF4-FFF2-40B4-BE49-F238E27FC236}">
                <a16:creationId xmlns:a16="http://schemas.microsoft.com/office/drawing/2014/main" id="{AB3D79BB-A463-6694-CC42-1ABED50AF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58" y="0"/>
            <a:ext cx="860788" cy="975761"/>
          </a:xfrm>
          <a:prstGeom prst="rect">
            <a:avLst/>
          </a:prstGeom>
        </p:spPr>
      </p:pic>
      <p:sp>
        <p:nvSpPr>
          <p:cNvPr id="43" name="CaixaDeTexto 42">
            <a:extLst>
              <a:ext uri="{FF2B5EF4-FFF2-40B4-BE49-F238E27FC236}">
                <a16:creationId xmlns:a16="http://schemas.microsoft.com/office/drawing/2014/main" id="{5B8B44B6-5896-7993-2701-3E5DFC533771}"/>
              </a:ext>
            </a:extLst>
          </p:cNvPr>
          <p:cNvSpPr txBox="1"/>
          <p:nvPr/>
        </p:nvSpPr>
        <p:spPr>
          <a:xfrm>
            <a:off x="1157469" y="383977"/>
            <a:ext cx="812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Escola Municipal de Tempo Integral Edson Ferreira Calado</a:t>
            </a: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AB5B266F-1C96-9928-472F-10340506F35F}"/>
              </a:ext>
            </a:extLst>
          </p:cNvPr>
          <p:cNvSpPr/>
          <p:nvPr/>
        </p:nvSpPr>
        <p:spPr>
          <a:xfrm>
            <a:off x="1265274" y="202019"/>
            <a:ext cx="2158410" cy="12457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3A8FF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BAD7767-0781-C9B7-9F33-93855CD0649E}"/>
              </a:ext>
            </a:extLst>
          </p:cNvPr>
          <p:cNvSpPr txBox="1"/>
          <p:nvPr/>
        </p:nvSpPr>
        <p:spPr>
          <a:xfrm>
            <a:off x="227058" y="1314529"/>
            <a:ext cx="1183286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600" b="1" i="0" u="none" strike="noStrike" kern="1200" cap="none" spc="60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Montserrat" pitchFamily="2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1 - </a:t>
            </a:r>
            <a:r>
              <a:rPr kumimoji="0" lang="pt-BR" sz="6600" b="0" i="0" u="none" strike="noStrike" kern="1200" cap="none" spc="60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Montserrat" pitchFamily="2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O QUE É A </a:t>
            </a:r>
            <a:r>
              <a:rPr kumimoji="0" lang="pt-BR" sz="6600" b="1" i="0" u="none" strike="noStrike" kern="1200" cap="none" spc="60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Montserrat" pitchFamily="2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VELOCIDADE</a:t>
            </a:r>
            <a:r>
              <a:rPr kumimoji="0" lang="pt-BR" sz="6600" b="0" i="0" u="none" strike="noStrike" kern="1200" cap="none" spc="60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Montserrat" pitchFamily="2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 NA CAPACIDADE FÍSICA</a:t>
            </a:r>
            <a:endParaRPr kumimoji="0" lang="pt-BR" sz="6600" b="1" i="0" u="none" strike="noStrike" kern="1200" cap="none" spc="600" normalizeH="0" baseline="0" noProof="0">
              <a:ln>
                <a:noFill/>
              </a:ln>
              <a:gradFill>
                <a:gsLst>
                  <a:gs pos="0">
                    <a:srgbClr val="03A8FF"/>
                  </a:gs>
                  <a:gs pos="100000">
                    <a:srgbClr val="0070C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stA="45000" dir="5400000" sy="-100000" algn="bl" rotWithShape="0"/>
              </a:effectLst>
              <a:uLnTx/>
              <a:uFillTx/>
              <a:latin typeface="Montserrat" pitchFamily="2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689CD1D6-EA0D-63B8-D52E-B90EF8A741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5AF255-B313-4B81-B3AB-733CC69025D9}" type="datetime1">
              <a:rPr kumimoji="0" lang="pt-BR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25/11/2025</a:t>
            </a:fld>
            <a:endParaRPr kumimoji="0" lang="pt-BR" sz="12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03A8FF"/>
                  </a:gs>
                  <a:gs pos="100000">
                    <a:srgbClr val="0070C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stA="45000" dir="5400000" sy="-100000" algn="bl" rotWithShape="0"/>
              </a:effectLst>
              <a:uLnTx/>
              <a:uFillTx/>
              <a:latin typeface="Samsung Sharp Sans" panose="02000503000000020004" pitchFamily="50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00D4E972-9993-A10D-0F22-B8BA658E8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Trabalho de Educação Física</a:t>
            </a:r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36FAA696-AF89-056F-8061-FD73CD6E7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7E2B7-5E99-4AC3-898A-D135CBF007B9}" type="slidenum">
              <a:rPr kumimoji="0" lang="pt-BR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pt-BR" sz="12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03A8FF"/>
                  </a:gs>
                  <a:gs pos="100000">
                    <a:srgbClr val="0070C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stA="45000" dir="5400000" sy="-100000" algn="bl" rotWithShape="0"/>
              </a:effectLst>
              <a:uLnTx/>
              <a:uFillTx/>
              <a:latin typeface="Samsung Sharp Sans" panose="02000503000000020004" pitchFamily="50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10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175ECE-B7F9-C856-830C-35FA5E13A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sign de modelo de slide de apresentação de powerpoint profissional e  corporativo | Vetor Premium">
            <a:extLst>
              <a:ext uri="{FF2B5EF4-FFF2-40B4-BE49-F238E27FC236}">
                <a16:creationId xmlns:a16="http://schemas.microsoft.com/office/drawing/2014/main" id="{221A0F84-C512-9EF8-DDAF-EFD8DC0F9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2148" y="747375"/>
            <a:ext cx="5962650" cy="538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Imagem 41" descr="Logotipo&#10;&#10;O conteúdo gerado por IA pode estar incorreto.">
            <a:extLst>
              <a:ext uri="{FF2B5EF4-FFF2-40B4-BE49-F238E27FC236}">
                <a16:creationId xmlns:a16="http://schemas.microsoft.com/office/drawing/2014/main" id="{AB3D79BB-A463-6694-CC42-1ABED50AF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58" y="0"/>
            <a:ext cx="860788" cy="975761"/>
          </a:xfrm>
          <a:prstGeom prst="rect">
            <a:avLst/>
          </a:prstGeom>
        </p:spPr>
      </p:pic>
      <p:sp>
        <p:nvSpPr>
          <p:cNvPr id="43" name="CaixaDeTexto 42">
            <a:extLst>
              <a:ext uri="{FF2B5EF4-FFF2-40B4-BE49-F238E27FC236}">
                <a16:creationId xmlns:a16="http://schemas.microsoft.com/office/drawing/2014/main" id="{5B8B44B6-5896-7993-2701-3E5DFC533771}"/>
              </a:ext>
            </a:extLst>
          </p:cNvPr>
          <p:cNvSpPr txBox="1"/>
          <p:nvPr/>
        </p:nvSpPr>
        <p:spPr>
          <a:xfrm>
            <a:off x="1157469" y="383977"/>
            <a:ext cx="812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Escola Municipal de Tempo Integral Edson Ferreira Calado</a:t>
            </a: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AB5B266F-1C96-9928-472F-10340506F35F}"/>
              </a:ext>
            </a:extLst>
          </p:cNvPr>
          <p:cNvSpPr/>
          <p:nvPr/>
        </p:nvSpPr>
        <p:spPr>
          <a:xfrm>
            <a:off x="1265274" y="202019"/>
            <a:ext cx="2158410" cy="12457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3A8FF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BAD7767-0781-C9B7-9F33-93855CD0649E}"/>
              </a:ext>
            </a:extLst>
          </p:cNvPr>
          <p:cNvSpPr txBox="1"/>
          <p:nvPr/>
        </p:nvSpPr>
        <p:spPr>
          <a:xfrm>
            <a:off x="227058" y="1314529"/>
            <a:ext cx="1183286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spc="600"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latin typeface="Montserrat" pitchFamily="2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1 - </a:t>
            </a:r>
            <a:r>
              <a:rPr lang="pt-BR" sz="6600" spc="600"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latin typeface="Montserrat" pitchFamily="2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O QUE É A </a:t>
            </a:r>
            <a:r>
              <a:rPr lang="pt-BR" sz="6600" b="1" spc="600"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latin typeface="Montserrat" pitchFamily="2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VELOCIDADE</a:t>
            </a:r>
            <a:r>
              <a:rPr lang="pt-BR" sz="6600" spc="600"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latin typeface="Montserrat" pitchFamily="2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 NA CAPACIDADE FÍSICA</a:t>
            </a:r>
            <a:endParaRPr lang="pt-BR" sz="6600" b="1" spc="600">
              <a:gradFill>
                <a:gsLst>
                  <a:gs pos="0">
                    <a:srgbClr val="03A8FF"/>
                  </a:gs>
                  <a:gs pos="100000">
                    <a:srgbClr val="0070C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stA="45000" dir="5400000" sy="-100000" algn="bl" rotWithShape="0"/>
              </a:effectLst>
              <a:latin typeface="Montserrat" pitchFamily="2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689CD1D6-EA0D-63B8-D52E-B90EF8A741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75AF255-B313-4B81-B3AB-733CC69025D9}" type="datetime1">
              <a:rPr lang="pt-BR" b="1"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25/11/2025</a:t>
            </a:fld>
            <a:endParaRPr lang="pt-BR" b="1">
              <a:gradFill>
                <a:gsLst>
                  <a:gs pos="0">
                    <a:srgbClr val="03A8FF"/>
                  </a:gs>
                  <a:gs pos="100000">
                    <a:srgbClr val="0070C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stA="45000" dir="5400000" sy="-100000" algn="bl" rotWithShape="0"/>
              </a:effectLst>
              <a:latin typeface="Samsung Sharp Sans" panose="02000503000000020004" pitchFamily="50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00D4E972-9993-A10D-0F22-B8BA658E8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b="1"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Trabalho de Educação Física</a:t>
            </a:r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36FAA696-AF89-056F-8061-FD73CD6E7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BB7E2B7-5E99-4AC3-898A-D135CBF007B9}" type="slidenum">
              <a:rPr lang="pt-BR" b="1"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5</a:t>
            </a:fld>
            <a:endParaRPr lang="pt-BR" b="1">
              <a:gradFill>
                <a:gsLst>
                  <a:gs pos="0">
                    <a:srgbClr val="03A8FF"/>
                  </a:gs>
                  <a:gs pos="100000">
                    <a:srgbClr val="0070C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stA="45000" dir="5400000" sy="-100000" algn="bl" rotWithShape="0"/>
              </a:effectLst>
              <a:latin typeface="Samsung Sharp Sans" panose="02000503000000020004" pitchFamily="50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10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26936C-4FD0-6CDE-1377-2F43C4471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sign de modelo de slide de apresentação de powerpoint profissional e  corporativo | Vetor Premium">
            <a:extLst>
              <a:ext uri="{FF2B5EF4-FFF2-40B4-BE49-F238E27FC236}">
                <a16:creationId xmlns:a16="http://schemas.microsoft.com/office/drawing/2014/main" id="{E46C9584-BCBF-08CF-EBA2-690C898B1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2148" y="747375"/>
            <a:ext cx="5962650" cy="538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Imagem 41" descr="Logotipo&#10;&#10;O conteúdo gerado por IA pode estar incorreto.">
            <a:extLst>
              <a:ext uri="{FF2B5EF4-FFF2-40B4-BE49-F238E27FC236}">
                <a16:creationId xmlns:a16="http://schemas.microsoft.com/office/drawing/2014/main" id="{53131D96-B390-1724-0B7B-BDD588C14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58" y="0"/>
            <a:ext cx="860788" cy="975761"/>
          </a:xfrm>
          <a:prstGeom prst="rect">
            <a:avLst/>
          </a:prstGeom>
        </p:spPr>
      </p:pic>
      <p:sp>
        <p:nvSpPr>
          <p:cNvPr id="43" name="CaixaDeTexto 42">
            <a:extLst>
              <a:ext uri="{FF2B5EF4-FFF2-40B4-BE49-F238E27FC236}">
                <a16:creationId xmlns:a16="http://schemas.microsoft.com/office/drawing/2014/main" id="{F7AF38DD-33EA-6206-862A-D7A869126441}"/>
              </a:ext>
            </a:extLst>
          </p:cNvPr>
          <p:cNvSpPr txBox="1"/>
          <p:nvPr/>
        </p:nvSpPr>
        <p:spPr>
          <a:xfrm>
            <a:off x="1157469" y="383977"/>
            <a:ext cx="812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Escola Municipal de Tempo Integral Edson Ferreira Calado</a:t>
            </a: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AA207ACF-0A53-014E-285B-F888EC3BAD4A}"/>
              </a:ext>
            </a:extLst>
          </p:cNvPr>
          <p:cNvSpPr/>
          <p:nvPr/>
        </p:nvSpPr>
        <p:spPr>
          <a:xfrm>
            <a:off x="1265274" y="202019"/>
            <a:ext cx="2158410" cy="12457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3A8FF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B389CF2-42A4-C02D-B5A4-34596F2D2E5F}"/>
              </a:ext>
            </a:extLst>
          </p:cNvPr>
          <p:cNvSpPr txBox="1"/>
          <p:nvPr/>
        </p:nvSpPr>
        <p:spPr>
          <a:xfrm>
            <a:off x="227058" y="1314529"/>
            <a:ext cx="1183286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600" b="1" i="0" u="none" strike="noStrike" kern="1200" cap="none" spc="60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Montserrat" pitchFamily="2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2 – </a:t>
            </a:r>
            <a:r>
              <a:rPr kumimoji="0" lang="pt-BR" sz="6600" b="0" i="0" u="none" strike="noStrike" kern="1200" cap="none" spc="60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Montserrat" pitchFamily="2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QUAL A IMPORTÂNCIA DA </a:t>
            </a:r>
            <a:r>
              <a:rPr kumimoji="0" lang="pt-BR" sz="6600" b="1" i="0" u="none" strike="noStrike" kern="1200" cap="none" spc="60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Montserrat" pitchFamily="2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VELOCIDADE</a:t>
            </a:r>
            <a:r>
              <a:rPr kumimoji="0" lang="pt-BR" sz="6600" b="0" i="0" u="none" strike="noStrike" kern="1200" cap="none" spc="60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Montserrat" pitchFamily="2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 NESTE CONTEXTO?</a:t>
            </a:r>
            <a:endParaRPr kumimoji="0" lang="pt-BR" sz="6600" b="1" i="0" u="none" strike="noStrike" kern="1200" cap="none" spc="600" normalizeH="0" baseline="0" noProof="0">
              <a:ln>
                <a:noFill/>
              </a:ln>
              <a:gradFill>
                <a:gsLst>
                  <a:gs pos="0">
                    <a:srgbClr val="03A8FF"/>
                  </a:gs>
                  <a:gs pos="100000">
                    <a:srgbClr val="0070C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stA="45000" dir="5400000" sy="-100000" algn="bl" rotWithShape="0"/>
              </a:effectLst>
              <a:uLnTx/>
              <a:uFillTx/>
              <a:latin typeface="Montserrat" pitchFamily="2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  <p:sp>
        <p:nvSpPr>
          <p:cNvPr id="3" name="Espaço Reservado para Data 3">
            <a:extLst>
              <a:ext uri="{FF2B5EF4-FFF2-40B4-BE49-F238E27FC236}">
                <a16:creationId xmlns:a16="http://schemas.microsoft.com/office/drawing/2014/main" id="{132314C9-6EDD-DCD0-5857-FC961D8FDE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5AF255-B313-4B81-B3AB-733CC69025D9}" type="datetime1">
              <a:rPr kumimoji="0" lang="pt-BR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25/11/2025</a:t>
            </a:fld>
            <a:endParaRPr kumimoji="0" lang="pt-BR" sz="12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03A8FF"/>
                  </a:gs>
                  <a:gs pos="100000">
                    <a:srgbClr val="0070C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stA="45000" dir="5400000" sy="-100000" algn="bl" rotWithShape="0"/>
              </a:effectLst>
              <a:uLnTx/>
              <a:uFillTx/>
              <a:latin typeface="Samsung Sharp Sans" panose="02000503000000020004" pitchFamily="50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  <p:sp>
        <p:nvSpPr>
          <p:cNvPr id="4" name="Espaço Reservado para Rodapé 4">
            <a:extLst>
              <a:ext uri="{FF2B5EF4-FFF2-40B4-BE49-F238E27FC236}">
                <a16:creationId xmlns:a16="http://schemas.microsoft.com/office/drawing/2014/main" id="{298789C2-D0A3-65AC-8344-8926AFBEF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Trabalho de Educação Física</a:t>
            </a:r>
          </a:p>
        </p:txBody>
      </p:sp>
      <p:sp>
        <p:nvSpPr>
          <p:cNvPr id="5" name="Espaço Reservado para Número de Slide 5">
            <a:extLst>
              <a:ext uri="{FF2B5EF4-FFF2-40B4-BE49-F238E27FC236}">
                <a16:creationId xmlns:a16="http://schemas.microsoft.com/office/drawing/2014/main" id="{67ACD18B-2405-397D-CF06-4AC992A6D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7E2B7-5E99-4AC3-898A-D135CBF007B9}" type="slidenum">
              <a:rPr kumimoji="0" lang="pt-BR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pt-BR" sz="12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03A8FF"/>
                  </a:gs>
                  <a:gs pos="100000">
                    <a:srgbClr val="0070C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stA="45000" dir="5400000" sy="-100000" algn="bl" rotWithShape="0"/>
              </a:effectLst>
              <a:uLnTx/>
              <a:uFillTx/>
              <a:latin typeface="Samsung Sharp Sans" panose="02000503000000020004" pitchFamily="50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340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26936C-4FD0-6CDE-1377-2F43C4471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sign de modelo de slide de apresentação de powerpoint profissional e  corporativo | Vetor Premium">
            <a:extLst>
              <a:ext uri="{FF2B5EF4-FFF2-40B4-BE49-F238E27FC236}">
                <a16:creationId xmlns:a16="http://schemas.microsoft.com/office/drawing/2014/main" id="{E46C9584-BCBF-08CF-EBA2-690C898B1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2148" y="747375"/>
            <a:ext cx="5962650" cy="538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Imagem 41" descr="Logotipo&#10;&#10;O conteúdo gerado por IA pode estar incorreto.">
            <a:extLst>
              <a:ext uri="{FF2B5EF4-FFF2-40B4-BE49-F238E27FC236}">
                <a16:creationId xmlns:a16="http://schemas.microsoft.com/office/drawing/2014/main" id="{53131D96-B390-1724-0B7B-BDD588C14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58" y="0"/>
            <a:ext cx="860788" cy="975761"/>
          </a:xfrm>
          <a:prstGeom prst="rect">
            <a:avLst/>
          </a:prstGeom>
        </p:spPr>
      </p:pic>
      <p:sp>
        <p:nvSpPr>
          <p:cNvPr id="43" name="CaixaDeTexto 42">
            <a:extLst>
              <a:ext uri="{FF2B5EF4-FFF2-40B4-BE49-F238E27FC236}">
                <a16:creationId xmlns:a16="http://schemas.microsoft.com/office/drawing/2014/main" id="{F7AF38DD-33EA-6206-862A-D7A869126441}"/>
              </a:ext>
            </a:extLst>
          </p:cNvPr>
          <p:cNvSpPr txBox="1"/>
          <p:nvPr/>
        </p:nvSpPr>
        <p:spPr>
          <a:xfrm>
            <a:off x="1157469" y="383977"/>
            <a:ext cx="812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Escola Municipal de Tempo Integral Edson Ferreira Calado</a:t>
            </a: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AA207ACF-0A53-014E-285B-F888EC3BAD4A}"/>
              </a:ext>
            </a:extLst>
          </p:cNvPr>
          <p:cNvSpPr/>
          <p:nvPr/>
        </p:nvSpPr>
        <p:spPr>
          <a:xfrm>
            <a:off x="1265274" y="202019"/>
            <a:ext cx="2158410" cy="12457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3A8FF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B389CF2-42A4-C02D-B5A4-34596F2D2E5F}"/>
              </a:ext>
            </a:extLst>
          </p:cNvPr>
          <p:cNvSpPr txBox="1"/>
          <p:nvPr/>
        </p:nvSpPr>
        <p:spPr>
          <a:xfrm>
            <a:off x="227058" y="1314529"/>
            <a:ext cx="1183286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spc="600"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latin typeface="Montserrat" pitchFamily="2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2 – </a:t>
            </a:r>
            <a:r>
              <a:rPr lang="pt-BR" sz="6600" spc="600"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latin typeface="Montserrat" pitchFamily="2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QUAL A IMPORTÂNCIA DA </a:t>
            </a:r>
            <a:r>
              <a:rPr lang="pt-BR" sz="6600" b="1" spc="600"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latin typeface="Montserrat" pitchFamily="2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VELOCIDADE</a:t>
            </a:r>
            <a:r>
              <a:rPr lang="pt-BR" sz="6600" spc="600"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latin typeface="Montserrat" pitchFamily="2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 NESTE CONTEXTO?</a:t>
            </a:r>
            <a:endParaRPr lang="pt-BR" sz="6600" b="1" spc="600">
              <a:gradFill>
                <a:gsLst>
                  <a:gs pos="0">
                    <a:srgbClr val="03A8FF"/>
                  </a:gs>
                  <a:gs pos="100000">
                    <a:srgbClr val="0070C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stA="45000" dir="5400000" sy="-100000" algn="bl" rotWithShape="0"/>
              </a:effectLst>
              <a:latin typeface="Montserrat" pitchFamily="2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  <p:sp>
        <p:nvSpPr>
          <p:cNvPr id="3" name="Espaço Reservado para Data 3">
            <a:extLst>
              <a:ext uri="{FF2B5EF4-FFF2-40B4-BE49-F238E27FC236}">
                <a16:creationId xmlns:a16="http://schemas.microsoft.com/office/drawing/2014/main" id="{132314C9-6EDD-DCD0-5857-FC961D8FDE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75AF255-B313-4B81-B3AB-733CC69025D9}" type="datetime1">
              <a:rPr lang="pt-BR" b="1"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25/11/2025</a:t>
            </a:fld>
            <a:endParaRPr lang="pt-BR" b="1">
              <a:gradFill>
                <a:gsLst>
                  <a:gs pos="0">
                    <a:srgbClr val="03A8FF"/>
                  </a:gs>
                  <a:gs pos="100000">
                    <a:srgbClr val="0070C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stA="45000" dir="5400000" sy="-100000" algn="bl" rotWithShape="0"/>
              </a:effectLst>
              <a:latin typeface="Samsung Sharp Sans" panose="02000503000000020004" pitchFamily="50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  <p:sp>
        <p:nvSpPr>
          <p:cNvPr id="4" name="Espaço Reservado para Rodapé 4">
            <a:extLst>
              <a:ext uri="{FF2B5EF4-FFF2-40B4-BE49-F238E27FC236}">
                <a16:creationId xmlns:a16="http://schemas.microsoft.com/office/drawing/2014/main" id="{298789C2-D0A3-65AC-8344-8926AFBEF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b="1"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Trabalho de Educação Física</a:t>
            </a:r>
          </a:p>
        </p:txBody>
      </p:sp>
      <p:sp>
        <p:nvSpPr>
          <p:cNvPr id="5" name="Espaço Reservado para Número de Slide 5">
            <a:extLst>
              <a:ext uri="{FF2B5EF4-FFF2-40B4-BE49-F238E27FC236}">
                <a16:creationId xmlns:a16="http://schemas.microsoft.com/office/drawing/2014/main" id="{67ACD18B-2405-397D-CF06-4AC992A6D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BB7E2B7-5E99-4AC3-898A-D135CBF007B9}" type="slidenum">
              <a:rPr lang="pt-BR" b="1"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6</a:t>
            </a:fld>
            <a:endParaRPr lang="pt-BR" b="1">
              <a:gradFill>
                <a:gsLst>
                  <a:gs pos="0">
                    <a:srgbClr val="03A8FF"/>
                  </a:gs>
                  <a:gs pos="100000">
                    <a:srgbClr val="0070C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stA="45000" dir="5400000" sy="-100000" algn="bl" rotWithShape="0"/>
              </a:effectLst>
              <a:latin typeface="Samsung Sharp Sans" panose="02000503000000020004" pitchFamily="50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340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4CB62D-5992-0F8E-F93E-9F46645F8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sign de modelo de slide de apresentação de powerpoint profissional e  corporativo | Vetor Premium">
            <a:extLst>
              <a:ext uri="{FF2B5EF4-FFF2-40B4-BE49-F238E27FC236}">
                <a16:creationId xmlns:a16="http://schemas.microsoft.com/office/drawing/2014/main" id="{95C26A41-C474-EF28-E368-FA275F712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2148" y="747375"/>
            <a:ext cx="5962650" cy="538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Imagem 41" descr="Logotipo&#10;&#10;O conteúdo gerado por IA pode estar incorreto.">
            <a:extLst>
              <a:ext uri="{FF2B5EF4-FFF2-40B4-BE49-F238E27FC236}">
                <a16:creationId xmlns:a16="http://schemas.microsoft.com/office/drawing/2014/main" id="{0089C2F8-B04E-DCA5-4204-3F6F5C340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58" y="0"/>
            <a:ext cx="860788" cy="975761"/>
          </a:xfrm>
          <a:prstGeom prst="rect">
            <a:avLst/>
          </a:prstGeom>
        </p:spPr>
      </p:pic>
      <p:sp>
        <p:nvSpPr>
          <p:cNvPr id="43" name="CaixaDeTexto 42">
            <a:extLst>
              <a:ext uri="{FF2B5EF4-FFF2-40B4-BE49-F238E27FC236}">
                <a16:creationId xmlns:a16="http://schemas.microsoft.com/office/drawing/2014/main" id="{7F2B05DD-DD84-0A3A-643F-B06440A877D5}"/>
              </a:ext>
            </a:extLst>
          </p:cNvPr>
          <p:cNvSpPr txBox="1"/>
          <p:nvPr/>
        </p:nvSpPr>
        <p:spPr>
          <a:xfrm>
            <a:off x="1157469" y="383977"/>
            <a:ext cx="812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Escola Municipal de Tempo Integral Edson Ferreira Calado</a:t>
            </a: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E8DE824C-0D81-D1A3-C54C-1F4137015E32}"/>
              </a:ext>
            </a:extLst>
          </p:cNvPr>
          <p:cNvSpPr/>
          <p:nvPr/>
        </p:nvSpPr>
        <p:spPr>
          <a:xfrm>
            <a:off x="1265274" y="202019"/>
            <a:ext cx="2158410" cy="12457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3A8FF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5820193-DDD1-CCFF-FF7D-017E460C9BD1}"/>
              </a:ext>
            </a:extLst>
          </p:cNvPr>
          <p:cNvSpPr txBox="1"/>
          <p:nvPr/>
        </p:nvSpPr>
        <p:spPr>
          <a:xfrm>
            <a:off x="227058" y="1314529"/>
            <a:ext cx="1183286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600" b="1" i="0" u="none" strike="noStrike" kern="1200" cap="none" spc="60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Montserrat" pitchFamily="2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3 – </a:t>
            </a:r>
            <a:r>
              <a:rPr kumimoji="0" lang="pt-BR" sz="6600" b="0" i="0" u="none" strike="noStrike" kern="1200" cap="none" spc="60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Montserrat" pitchFamily="2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A </a:t>
            </a:r>
            <a:r>
              <a:rPr kumimoji="0" lang="pt-BR" sz="6600" b="1" i="0" u="none" strike="noStrike" kern="1200" cap="none" spc="60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Montserrat" pitchFamily="2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VELOCIDDADE</a:t>
            </a:r>
            <a:r>
              <a:rPr kumimoji="0" lang="pt-BR" sz="6600" b="0" i="0" u="none" strike="noStrike" kern="1200" cap="none" spc="60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Montserrat" pitchFamily="2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600" b="0" i="0" u="none" strike="noStrike" kern="1200" cap="none" spc="60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Montserrat" pitchFamily="2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É UMA COISA QUE TODOS TEM IGUALMENTE?</a:t>
            </a:r>
            <a:endParaRPr kumimoji="0" lang="pt-BR" sz="6600" b="1" i="0" u="none" strike="noStrike" kern="1200" cap="none" spc="600" normalizeH="0" baseline="0" noProof="0">
              <a:ln>
                <a:noFill/>
              </a:ln>
              <a:gradFill>
                <a:gsLst>
                  <a:gs pos="0">
                    <a:srgbClr val="03A8FF"/>
                  </a:gs>
                  <a:gs pos="100000">
                    <a:srgbClr val="0070C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stA="45000" dir="5400000" sy="-100000" algn="bl" rotWithShape="0"/>
              </a:effectLst>
              <a:uLnTx/>
              <a:uFillTx/>
              <a:latin typeface="Montserrat" pitchFamily="2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  <p:sp>
        <p:nvSpPr>
          <p:cNvPr id="3" name="Espaço Reservado para Data 3">
            <a:extLst>
              <a:ext uri="{FF2B5EF4-FFF2-40B4-BE49-F238E27FC236}">
                <a16:creationId xmlns:a16="http://schemas.microsoft.com/office/drawing/2014/main" id="{D25D91DA-180E-F7D8-2791-F038A13633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5AF255-B313-4B81-B3AB-733CC69025D9}" type="datetime1">
              <a:rPr kumimoji="0" lang="pt-BR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25/11/2025</a:t>
            </a:fld>
            <a:endParaRPr kumimoji="0" lang="pt-BR" sz="12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03A8FF"/>
                  </a:gs>
                  <a:gs pos="100000">
                    <a:srgbClr val="0070C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stA="45000" dir="5400000" sy="-100000" algn="bl" rotWithShape="0"/>
              </a:effectLst>
              <a:uLnTx/>
              <a:uFillTx/>
              <a:latin typeface="Samsung Sharp Sans" panose="02000503000000020004" pitchFamily="50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  <p:sp>
        <p:nvSpPr>
          <p:cNvPr id="4" name="Espaço Reservado para Rodapé 4">
            <a:extLst>
              <a:ext uri="{FF2B5EF4-FFF2-40B4-BE49-F238E27FC236}">
                <a16:creationId xmlns:a16="http://schemas.microsoft.com/office/drawing/2014/main" id="{BB8A6047-64BE-93A3-83D3-7A7470753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Trabalho de Educação Física</a:t>
            </a:r>
          </a:p>
        </p:txBody>
      </p:sp>
      <p:sp>
        <p:nvSpPr>
          <p:cNvPr id="5" name="Espaço Reservado para Número de Slide 5">
            <a:extLst>
              <a:ext uri="{FF2B5EF4-FFF2-40B4-BE49-F238E27FC236}">
                <a16:creationId xmlns:a16="http://schemas.microsoft.com/office/drawing/2014/main" id="{3AAF74C3-937E-777E-9718-6F1ECAE04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7E2B7-5E99-4AC3-898A-D135CBF007B9}" type="slidenum">
              <a:rPr kumimoji="0" lang="pt-BR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pt-BR" sz="12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03A8FF"/>
                  </a:gs>
                  <a:gs pos="100000">
                    <a:srgbClr val="0070C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stA="45000" dir="5400000" sy="-100000" algn="bl" rotWithShape="0"/>
              </a:effectLst>
              <a:uLnTx/>
              <a:uFillTx/>
              <a:latin typeface="Samsung Sharp Sans" panose="02000503000000020004" pitchFamily="50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240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4CB62D-5992-0F8E-F93E-9F46645F8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sign de modelo de slide de apresentação de powerpoint profissional e  corporativo | Vetor Premium">
            <a:extLst>
              <a:ext uri="{FF2B5EF4-FFF2-40B4-BE49-F238E27FC236}">
                <a16:creationId xmlns:a16="http://schemas.microsoft.com/office/drawing/2014/main" id="{95C26A41-C474-EF28-E368-FA275F712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2148" y="747375"/>
            <a:ext cx="5962650" cy="538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Imagem 41" descr="Logotipo&#10;&#10;O conteúdo gerado por IA pode estar incorreto.">
            <a:extLst>
              <a:ext uri="{FF2B5EF4-FFF2-40B4-BE49-F238E27FC236}">
                <a16:creationId xmlns:a16="http://schemas.microsoft.com/office/drawing/2014/main" id="{0089C2F8-B04E-DCA5-4204-3F6F5C340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58" y="0"/>
            <a:ext cx="860788" cy="975761"/>
          </a:xfrm>
          <a:prstGeom prst="rect">
            <a:avLst/>
          </a:prstGeom>
        </p:spPr>
      </p:pic>
      <p:sp>
        <p:nvSpPr>
          <p:cNvPr id="43" name="CaixaDeTexto 42">
            <a:extLst>
              <a:ext uri="{FF2B5EF4-FFF2-40B4-BE49-F238E27FC236}">
                <a16:creationId xmlns:a16="http://schemas.microsoft.com/office/drawing/2014/main" id="{7F2B05DD-DD84-0A3A-643F-B06440A877D5}"/>
              </a:ext>
            </a:extLst>
          </p:cNvPr>
          <p:cNvSpPr txBox="1"/>
          <p:nvPr/>
        </p:nvSpPr>
        <p:spPr>
          <a:xfrm>
            <a:off x="1157469" y="383977"/>
            <a:ext cx="812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Escola Municipal de Tempo Integral Edson Ferreira Calado</a:t>
            </a: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E8DE824C-0D81-D1A3-C54C-1F4137015E32}"/>
              </a:ext>
            </a:extLst>
          </p:cNvPr>
          <p:cNvSpPr/>
          <p:nvPr/>
        </p:nvSpPr>
        <p:spPr>
          <a:xfrm>
            <a:off x="1265274" y="202019"/>
            <a:ext cx="2158410" cy="12457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3A8FF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5820193-DDD1-CCFF-FF7D-017E460C9BD1}"/>
              </a:ext>
            </a:extLst>
          </p:cNvPr>
          <p:cNvSpPr txBox="1"/>
          <p:nvPr/>
        </p:nvSpPr>
        <p:spPr>
          <a:xfrm>
            <a:off x="227058" y="1314529"/>
            <a:ext cx="1183286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spc="600"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latin typeface="Montserrat" pitchFamily="2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3 – </a:t>
            </a:r>
            <a:r>
              <a:rPr lang="pt-BR" sz="6600" spc="600"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latin typeface="Montserrat" pitchFamily="2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A </a:t>
            </a:r>
            <a:r>
              <a:rPr lang="pt-BR" sz="6600" b="1" spc="600"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latin typeface="Montserrat" pitchFamily="2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VELOCIDDADE</a:t>
            </a:r>
            <a:r>
              <a:rPr lang="pt-BR" sz="6600" spc="600"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latin typeface="Montserrat" pitchFamily="2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, </a:t>
            </a:r>
          </a:p>
          <a:p>
            <a:pPr algn="ctr"/>
            <a:r>
              <a:rPr lang="pt-BR" sz="6600" spc="600"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latin typeface="Montserrat" pitchFamily="2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É UMA COISA QUE TODOS TEM IGUALMENTE?</a:t>
            </a:r>
            <a:endParaRPr lang="pt-BR" sz="6600" b="1" spc="600">
              <a:gradFill>
                <a:gsLst>
                  <a:gs pos="0">
                    <a:srgbClr val="03A8FF"/>
                  </a:gs>
                  <a:gs pos="100000">
                    <a:srgbClr val="0070C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stA="45000" dir="5400000" sy="-100000" algn="bl" rotWithShape="0"/>
              </a:effectLst>
              <a:latin typeface="Montserrat" pitchFamily="2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  <p:sp>
        <p:nvSpPr>
          <p:cNvPr id="3" name="Espaço Reservado para Data 3">
            <a:extLst>
              <a:ext uri="{FF2B5EF4-FFF2-40B4-BE49-F238E27FC236}">
                <a16:creationId xmlns:a16="http://schemas.microsoft.com/office/drawing/2014/main" id="{D25D91DA-180E-F7D8-2791-F038A13633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75AF255-B313-4B81-B3AB-733CC69025D9}" type="datetime1">
              <a:rPr lang="pt-BR" b="1"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25/11/2025</a:t>
            </a:fld>
            <a:endParaRPr lang="pt-BR" b="1">
              <a:gradFill>
                <a:gsLst>
                  <a:gs pos="0">
                    <a:srgbClr val="03A8FF"/>
                  </a:gs>
                  <a:gs pos="100000">
                    <a:srgbClr val="0070C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stA="45000" dir="5400000" sy="-100000" algn="bl" rotWithShape="0"/>
              </a:effectLst>
              <a:latin typeface="Samsung Sharp Sans" panose="02000503000000020004" pitchFamily="50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  <p:sp>
        <p:nvSpPr>
          <p:cNvPr id="4" name="Espaço Reservado para Rodapé 4">
            <a:extLst>
              <a:ext uri="{FF2B5EF4-FFF2-40B4-BE49-F238E27FC236}">
                <a16:creationId xmlns:a16="http://schemas.microsoft.com/office/drawing/2014/main" id="{BB8A6047-64BE-93A3-83D3-7A7470753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b="1"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Trabalho de Educação Física</a:t>
            </a:r>
          </a:p>
        </p:txBody>
      </p:sp>
      <p:sp>
        <p:nvSpPr>
          <p:cNvPr id="5" name="Espaço Reservado para Número de Slide 5">
            <a:extLst>
              <a:ext uri="{FF2B5EF4-FFF2-40B4-BE49-F238E27FC236}">
                <a16:creationId xmlns:a16="http://schemas.microsoft.com/office/drawing/2014/main" id="{3AAF74C3-937E-777E-9718-6F1ECAE04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BB7E2B7-5E99-4AC3-898A-D135CBF007B9}" type="slidenum">
              <a:rPr lang="pt-BR" b="1"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7</a:t>
            </a:fld>
            <a:endParaRPr lang="pt-BR" b="1">
              <a:gradFill>
                <a:gsLst>
                  <a:gs pos="0">
                    <a:srgbClr val="03A8FF"/>
                  </a:gs>
                  <a:gs pos="100000">
                    <a:srgbClr val="0070C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stA="45000" dir="5400000" sy="-100000" algn="bl" rotWithShape="0"/>
              </a:effectLst>
              <a:latin typeface="Samsung Sharp Sans" panose="02000503000000020004" pitchFamily="50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240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409924-E786-5339-5785-83AA323DE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sign de modelo de slide de apresentação de powerpoint profissional e  corporativo | Vetor Premium">
            <a:extLst>
              <a:ext uri="{FF2B5EF4-FFF2-40B4-BE49-F238E27FC236}">
                <a16:creationId xmlns:a16="http://schemas.microsoft.com/office/drawing/2014/main" id="{84A00A54-C777-3ACC-8230-E31C1CEAB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2148" y="747375"/>
            <a:ext cx="5962650" cy="538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Imagem 41" descr="Logotipo&#10;&#10;O conteúdo gerado por IA pode estar incorreto.">
            <a:extLst>
              <a:ext uri="{FF2B5EF4-FFF2-40B4-BE49-F238E27FC236}">
                <a16:creationId xmlns:a16="http://schemas.microsoft.com/office/drawing/2014/main" id="{77E9E829-5C02-3E5C-C78E-FB3F32BD5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58" y="0"/>
            <a:ext cx="860788" cy="975761"/>
          </a:xfrm>
          <a:prstGeom prst="rect">
            <a:avLst/>
          </a:prstGeom>
        </p:spPr>
      </p:pic>
      <p:sp>
        <p:nvSpPr>
          <p:cNvPr id="43" name="CaixaDeTexto 42">
            <a:extLst>
              <a:ext uri="{FF2B5EF4-FFF2-40B4-BE49-F238E27FC236}">
                <a16:creationId xmlns:a16="http://schemas.microsoft.com/office/drawing/2014/main" id="{BE03EB17-8AA6-43BD-29F3-CB430F99CDE8}"/>
              </a:ext>
            </a:extLst>
          </p:cNvPr>
          <p:cNvSpPr txBox="1"/>
          <p:nvPr/>
        </p:nvSpPr>
        <p:spPr>
          <a:xfrm>
            <a:off x="1157469" y="383977"/>
            <a:ext cx="812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Escola Municipal de Tempo Integral Edson Ferreira Calado</a:t>
            </a: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D24BB796-0AB9-F692-4592-998C23108722}"/>
              </a:ext>
            </a:extLst>
          </p:cNvPr>
          <p:cNvSpPr/>
          <p:nvPr/>
        </p:nvSpPr>
        <p:spPr>
          <a:xfrm>
            <a:off x="1265274" y="202019"/>
            <a:ext cx="2158410" cy="12457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3A8FF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E069A7D-67EA-4F8C-EC9E-3518E3401A7E}"/>
              </a:ext>
            </a:extLst>
          </p:cNvPr>
          <p:cNvSpPr txBox="1"/>
          <p:nvPr/>
        </p:nvSpPr>
        <p:spPr>
          <a:xfrm>
            <a:off x="227058" y="1314529"/>
            <a:ext cx="1183286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600" b="1" i="0" u="none" strike="noStrike" kern="1200" cap="none" spc="60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Montserrat" pitchFamily="2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4 – </a:t>
            </a:r>
            <a:r>
              <a:rPr kumimoji="0" lang="pt-BR" sz="6600" b="0" i="0" u="none" strike="noStrike" kern="1200" cap="none" spc="60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Montserrat" pitchFamily="2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ATIVIDADE </a:t>
            </a:r>
            <a:r>
              <a:rPr kumimoji="0" lang="pt-BR" sz="6600" b="1" i="0" u="none" strike="noStrike" kern="1200" cap="none" spc="60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Montserrat" pitchFamily="2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PRÁTICA</a:t>
            </a:r>
            <a:r>
              <a:rPr kumimoji="0" lang="pt-BR" sz="6600" b="0" i="0" u="none" strike="noStrike" kern="1200" cap="none" spc="60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Montserrat" pitchFamily="2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 NA QUADRA, EXPLICAÇÃO E REALIZAÇÃO</a:t>
            </a:r>
            <a:endParaRPr kumimoji="0" lang="pt-BR" sz="6600" b="1" i="0" u="none" strike="noStrike" kern="1200" cap="none" spc="600" normalizeH="0" baseline="0" noProof="0">
              <a:ln>
                <a:noFill/>
              </a:ln>
              <a:gradFill>
                <a:gsLst>
                  <a:gs pos="0">
                    <a:srgbClr val="03A8FF"/>
                  </a:gs>
                  <a:gs pos="100000">
                    <a:srgbClr val="0070C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stA="45000" dir="5400000" sy="-100000" algn="bl" rotWithShape="0"/>
              </a:effectLst>
              <a:uLnTx/>
              <a:uFillTx/>
              <a:latin typeface="Montserrat" pitchFamily="2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Slide 3">
                <a:extLst>
                  <a:ext uri="{FF2B5EF4-FFF2-40B4-BE49-F238E27FC236}">
                    <a16:creationId xmlns:a16="http://schemas.microsoft.com/office/drawing/2014/main" id="{C11411E4-D8F6-FA61-5B94-568D125455D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212320" y="0"/>
              <a:ext cx="12192000" cy="6858000"/>
            </p:xfrm>
            <a:graphic>
              <a:graphicData uri="http://schemas.microsoft.com/office/powerpoint/2016/slidezoom">
                <pslz:sldZm>
                  <pslz:sldZmObj sldId="272" cId="1688064872">
                    <pslz:zmPr id="{1842C7D3-8752-4D1C-ACC6-3434B469139E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192000" cy="68580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Slide 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C11411E4-D8F6-FA61-5B94-568D125455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212320" y="0"/>
                <a:ext cx="12192000" cy="68580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090DACAF-B48C-CA9D-1798-67AD502901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5AF255-B313-4B81-B3AB-733CC69025D9}" type="datetime1">
              <a:rPr kumimoji="0" lang="pt-BR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25/11/2025</a:t>
            </a:fld>
            <a:endParaRPr kumimoji="0" lang="pt-BR" sz="12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03A8FF"/>
                  </a:gs>
                  <a:gs pos="100000">
                    <a:srgbClr val="0070C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stA="45000" dir="5400000" sy="-100000" algn="bl" rotWithShape="0"/>
              </a:effectLst>
              <a:uLnTx/>
              <a:uFillTx/>
              <a:latin typeface="Samsung Sharp Sans" panose="02000503000000020004" pitchFamily="50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32866494-BAAF-0EFB-69C1-EB36A02F8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Trabalho de Educação Física</a:t>
            </a:r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08608532-E940-141B-217F-2D3D407D8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7E2B7-5E99-4AC3-898A-D135CBF007B9}" type="slidenum">
              <a:rPr kumimoji="0" lang="pt-BR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pt-BR" sz="12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03A8FF"/>
                  </a:gs>
                  <a:gs pos="100000">
                    <a:srgbClr val="0070C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stA="45000" dir="5400000" sy="-100000" algn="bl" rotWithShape="0"/>
              </a:effectLst>
              <a:uLnTx/>
              <a:uFillTx/>
              <a:latin typeface="Samsung Sharp Sans" panose="02000503000000020004" pitchFamily="50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767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409924-E786-5339-5785-83AA323DE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sign de modelo de slide de apresentação de powerpoint profissional e  corporativo | Vetor Premium">
            <a:extLst>
              <a:ext uri="{FF2B5EF4-FFF2-40B4-BE49-F238E27FC236}">
                <a16:creationId xmlns:a16="http://schemas.microsoft.com/office/drawing/2014/main" id="{84A00A54-C777-3ACC-8230-E31C1CEAB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2148" y="747375"/>
            <a:ext cx="5962650" cy="538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Imagem 41" descr="Logotipo&#10;&#10;O conteúdo gerado por IA pode estar incorreto.">
            <a:extLst>
              <a:ext uri="{FF2B5EF4-FFF2-40B4-BE49-F238E27FC236}">
                <a16:creationId xmlns:a16="http://schemas.microsoft.com/office/drawing/2014/main" id="{77E9E829-5C02-3E5C-C78E-FB3F32BD5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58" y="0"/>
            <a:ext cx="860788" cy="975761"/>
          </a:xfrm>
          <a:prstGeom prst="rect">
            <a:avLst/>
          </a:prstGeom>
        </p:spPr>
      </p:pic>
      <p:sp>
        <p:nvSpPr>
          <p:cNvPr id="43" name="CaixaDeTexto 42">
            <a:extLst>
              <a:ext uri="{FF2B5EF4-FFF2-40B4-BE49-F238E27FC236}">
                <a16:creationId xmlns:a16="http://schemas.microsoft.com/office/drawing/2014/main" id="{BE03EB17-8AA6-43BD-29F3-CB430F99CDE8}"/>
              </a:ext>
            </a:extLst>
          </p:cNvPr>
          <p:cNvSpPr txBox="1"/>
          <p:nvPr/>
        </p:nvSpPr>
        <p:spPr>
          <a:xfrm>
            <a:off x="1157469" y="383977"/>
            <a:ext cx="812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Escola Municipal de Tempo Integral Edson Ferreira Calado</a:t>
            </a: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D24BB796-0AB9-F692-4592-998C23108722}"/>
              </a:ext>
            </a:extLst>
          </p:cNvPr>
          <p:cNvSpPr/>
          <p:nvPr/>
        </p:nvSpPr>
        <p:spPr>
          <a:xfrm>
            <a:off x="1265274" y="202019"/>
            <a:ext cx="2158410" cy="12457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3A8FF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E069A7D-67EA-4F8C-EC9E-3518E3401A7E}"/>
              </a:ext>
            </a:extLst>
          </p:cNvPr>
          <p:cNvSpPr txBox="1"/>
          <p:nvPr/>
        </p:nvSpPr>
        <p:spPr>
          <a:xfrm>
            <a:off x="227058" y="1314529"/>
            <a:ext cx="1183286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spc="600"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latin typeface="Montserrat" pitchFamily="2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4 – </a:t>
            </a:r>
            <a:r>
              <a:rPr lang="pt-BR" sz="6600" spc="600"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latin typeface="Montserrat" pitchFamily="2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ATIVIDADE </a:t>
            </a:r>
            <a:r>
              <a:rPr lang="pt-BR" sz="6600" b="1" spc="600"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latin typeface="Montserrat" pitchFamily="2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PRÁTICA</a:t>
            </a:r>
            <a:r>
              <a:rPr lang="pt-BR" sz="6600" spc="600"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latin typeface="Montserrat" pitchFamily="2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 NA QUADRA, EXPLICAÇÃO E REALIZAÇÃO</a:t>
            </a:r>
            <a:endParaRPr lang="pt-BR" sz="6600" b="1" spc="600">
              <a:gradFill>
                <a:gsLst>
                  <a:gs pos="0">
                    <a:srgbClr val="03A8FF"/>
                  </a:gs>
                  <a:gs pos="100000">
                    <a:srgbClr val="0070C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stA="45000" dir="5400000" sy="-100000" algn="bl" rotWithShape="0"/>
              </a:effectLst>
              <a:latin typeface="Montserrat" pitchFamily="2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Slide 3">
                <a:extLst>
                  <a:ext uri="{FF2B5EF4-FFF2-40B4-BE49-F238E27FC236}">
                    <a16:creationId xmlns:a16="http://schemas.microsoft.com/office/drawing/2014/main" id="{C11411E4-D8F6-FA61-5B94-568D125455D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47581538"/>
                  </p:ext>
                </p:extLst>
              </p:nvPr>
            </p:nvGraphicFramePr>
            <p:xfrm>
              <a:off x="12212320" y="0"/>
              <a:ext cx="12192000" cy="6858000"/>
            </p:xfrm>
            <a:graphic>
              <a:graphicData uri="http://schemas.microsoft.com/office/powerpoint/2016/slidezoom">
                <pslz:sldZm>
                  <pslz:sldZmObj sldId="272" cId="1688064872">
                    <pslz:zmPr id="{1842C7D3-8752-4D1C-ACC6-3434B469139E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192000" cy="68580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Slide 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C11411E4-D8F6-FA61-5B94-568D125455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212320" y="0"/>
                <a:ext cx="12192000" cy="68580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090DACAF-B48C-CA9D-1798-67AD502901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75AF255-B313-4B81-B3AB-733CC69025D9}" type="datetime1">
              <a:rPr lang="pt-BR" b="1"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25/11/2025</a:t>
            </a:fld>
            <a:endParaRPr lang="pt-BR" b="1">
              <a:gradFill>
                <a:gsLst>
                  <a:gs pos="0">
                    <a:srgbClr val="03A8FF"/>
                  </a:gs>
                  <a:gs pos="100000">
                    <a:srgbClr val="0070C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stA="45000" dir="5400000" sy="-100000" algn="bl" rotWithShape="0"/>
              </a:effectLst>
              <a:latin typeface="Samsung Sharp Sans" panose="02000503000000020004" pitchFamily="50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32866494-BAAF-0EFB-69C1-EB36A02F8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b="1"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Trabalho de Educação Física</a:t>
            </a:r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08608532-E940-141B-217F-2D3D407D8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BB7E2B7-5E99-4AC3-898A-D135CBF007B9}" type="slidenum">
              <a:rPr lang="pt-BR" b="1"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8</a:t>
            </a:fld>
            <a:endParaRPr lang="pt-BR" b="1">
              <a:gradFill>
                <a:gsLst>
                  <a:gs pos="0">
                    <a:srgbClr val="03A8FF"/>
                  </a:gs>
                  <a:gs pos="100000">
                    <a:srgbClr val="0070C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stA="45000" dir="5400000" sy="-100000" algn="bl" rotWithShape="0"/>
              </a:effectLst>
              <a:latin typeface="Samsung Sharp Sans" panose="02000503000000020004" pitchFamily="50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767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0AE46A-C8E0-F029-89C1-F081A8ABA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sign de modelo de slide de apresentação de powerpoint profissional e  corporativo | Vetor Premium">
            <a:extLst>
              <a:ext uri="{FF2B5EF4-FFF2-40B4-BE49-F238E27FC236}">
                <a16:creationId xmlns:a16="http://schemas.microsoft.com/office/drawing/2014/main" id="{A59622C7-8643-876C-A08B-C4A69D332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2148" y="747375"/>
            <a:ext cx="5962650" cy="538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Imagem 41" descr="Logotipo&#10;&#10;O conteúdo gerado por IA pode estar incorreto.">
            <a:extLst>
              <a:ext uri="{FF2B5EF4-FFF2-40B4-BE49-F238E27FC236}">
                <a16:creationId xmlns:a16="http://schemas.microsoft.com/office/drawing/2014/main" id="{431EEEC6-F152-BF4A-14C6-6F9B75D58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58" y="0"/>
            <a:ext cx="860788" cy="975761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48FCFF60-7D0C-ACDA-29BB-365154AC63A0}"/>
              </a:ext>
            </a:extLst>
          </p:cNvPr>
          <p:cNvSpPr txBox="1"/>
          <p:nvPr/>
        </p:nvSpPr>
        <p:spPr>
          <a:xfrm>
            <a:off x="2924279" y="885393"/>
            <a:ext cx="63434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O que nós vamos apresentar hoje?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F593C926-8FB3-1ED9-FE51-6A57066B9275}"/>
              </a:ext>
            </a:extLst>
          </p:cNvPr>
          <p:cNvSpPr txBox="1"/>
          <p:nvPr/>
        </p:nvSpPr>
        <p:spPr>
          <a:xfrm>
            <a:off x="1157469" y="383977"/>
            <a:ext cx="812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Escola Municipal de Tempo Integral Edson Ferreira Calado</a:t>
            </a: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FE3FCC88-08B0-AD26-DDDC-3796150A86B0}"/>
              </a:ext>
            </a:extLst>
          </p:cNvPr>
          <p:cNvSpPr/>
          <p:nvPr/>
        </p:nvSpPr>
        <p:spPr>
          <a:xfrm>
            <a:off x="1265274" y="202019"/>
            <a:ext cx="2158410" cy="12457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3A8FF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o 3D 2" descr="Monitor de computador">
                <a:extLst>
                  <a:ext uri="{FF2B5EF4-FFF2-40B4-BE49-F238E27FC236}">
                    <a16:creationId xmlns:a16="http://schemas.microsoft.com/office/drawing/2014/main" id="{6C2BBAE6-D818-EB5D-0049-92F3C845D41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9894" y="3803515"/>
              <a:ext cx="2989238" cy="249807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989238" cy="2498075"/>
                    </a:xfrm>
                    <a:prstGeom prst="rect">
                      <a:avLst/>
                    </a:prstGeom>
                  </am3d:spPr>
                  <am3d:camera>
                    <am3d:pos x="0" y="0" z="617042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95182" d="1000000"/>
                    <am3d:preTrans dx="0" dy="-13821232" dz="81401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1506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 descr="Monitor de computador">
                <a:extLst>
                  <a:ext uri="{FF2B5EF4-FFF2-40B4-BE49-F238E27FC236}">
                    <a16:creationId xmlns:a16="http://schemas.microsoft.com/office/drawing/2014/main" id="{6C2BBAE6-D818-EB5D-0049-92F3C845D4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9894" y="3803515"/>
                <a:ext cx="2989238" cy="2498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o 3D 3" descr="Monitor de computador">
                <a:extLst>
                  <a:ext uri="{FF2B5EF4-FFF2-40B4-BE49-F238E27FC236}">
                    <a16:creationId xmlns:a16="http://schemas.microsoft.com/office/drawing/2014/main" id="{E48DE1AA-26A4-5291-7690-C428DC73439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74183" y="3792575"/>
              <a:ext cx="2969451" cy="249807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969451" cy="2498078"/>
                    </a:xfrm>
                    <a:prstGeom prst="rect">
                      <a:avLst/>
                    </a:prstGeom>
                  </am3d:spPr>
                  <am3d:camera>
                    <am3d:pos x="0" y="0" z="617042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95182" d="1000000"/>
                    <am3d:preTrans dx="0" dy="-13821232" dz="81401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1506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 descr="Monitor de computador">
                <a:extLst>
                  <a:ext uri="{FF2B5EF4-FFF2-40B4-BE49-F238E27FC236}">
                    <a16:creationId xmlns:a16="http://schemas.microsoft.com/office/drawing/2014/main" id="{E48DE1AA-26A4-5291-7690-C428DC7343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74183" y="3792575"/>
                <a:ext cx="2969451" cy="24980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Monitor de computador">
                <a:extLst>
                  <a:ext uri="{FF2B5EF4-FFF2-40B4-BE49-F238E27FC236}">
                    <a16:creationId xmlns:a16="http://schemas.microsoft.com/office/drawing/2014/main" id="{CAEF9E73-9E53-5A7E-2394-6D290827AA7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148367" y="3792575"/>
              <a:ext cx="2969451" cy="249807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969451" cy="2498078"/>
                    </a:xfrm>
                    <a:prstGeom prst="rect">
                      <a:avLst/>
                    </a:prstGeom>
                  </am3d:spPr>
                  <am3d:camera>
                    <am3d:pos x="0" y="0" z="617042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95182" d="1000000"/>
                    <am3d:preTrans dx="0" dy="-13821232" dz="81401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1506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Monitor de computador">
                <a:extLst>
                  <a:ext uri="{FF2B5EF4-FFF2-40B4-BE49-F238E27FC236}">
                    <a16:creationId xmlns:a16="http://schemas.microsoft.com/office/drawing/2014/main" id="{CAEF9E73-9E53-5A7E-2394-6D290827AA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48367" y="3792575"/>
                <a:ext cx="2969451" cy="24980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Modelo 3D 8" descr="Monitor de computador">
                <a:extLst>
                  <a:ext uri="{FF2B5EF4-FFF2-40B4-BE49-F238E27FC236}">
                    <a16:creationId xmlns:a16="http://schemas.microsoft.com/office/drawing/2014/main" id="{8D5C5932-B541-D409-BA45-CFAB547F621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222550" y="3781636"/>
              <a:ext cx="2969451" cy="249807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969451" cy="2498078"/>
                    </a:xfrm>
                    <a:prstGeom prst="rect">
                      <a:avLst/>
                    </a:prstGeom>
                  </am3d:spPr>
                  <am3d:camera>
                    <am3d:pos x="0" y="0" z="617042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95182" d="1000000"/>
                    <am3d:preTrans dx="0" dy="-13821232" dz="81401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1506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elo 3D 8" descr="Monitor de computador">
                <a:extLst>
                  <a:ext uri="{FF2B5EF4-FFF2-40B4-BE49-F238E27FC236}">
                    <a16:creationId xmlns:a16="http://schemas.microsoft.com/office/drawing/2014/main" id="{8D5C5932-B541-D409-BA45-CFAB547F62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22550" y="3781636"/>
                <a:ext cx="2969451" cy="24980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" name="Zoom de Slide 1">
                <a:extLst>
                  <a:ext uri="{FF2B5EF4-FFF2-40B4-BE49-F238E27FC236}">
                    <a16:creationId xmlns:a16="http://schemas.microsoft.com/office/drawing/2014/main" id="{26DDB889-81D2-141D-6ABA-9FF999CA2F3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47049" y="4025966"/>
              <a:ext cx="2675348" cy="1504883"/>
            </p:xfrm>
            <a:graphic>
              <a:graphicData uri="http://schemas.microsoft.com/office/powerpoint/2016/slidezoom">
                <pslz:sldZm>
                  <pslz:sldZmObj sldId="262" cId="96210654">
                    <pslz:zmPr id="{6AE39812-71E9-4D6F-A9B4-C81913068FD1}" returnToParent="0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75348" cy="150488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" name="Zoom de Slide 1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26DDB889-81D2-141D-6ABA-9FF999CA2F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7049" y="4025966"/>
                <a:ext cx="2675348" cy="15048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6BD15EFC-AF3E-59DF-7796-11181118AEA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230996" y="4025966"/>
              <a:ext cx="2621163" cy="1474404"/>
            </p:xfrm>
            <a:graphic>
              <a:graphicData uri="http://schemas.microsoft.com/office/powerpoint/2016/slidezoom">
                <pslz:sldZm>
                  <pslz:sldZmObj sldId="268" cId="4058340926">
                    <pslz:zmPr id="{C35FF3A1-4AE3-4D4C-A183-0C66751B2264}" returnToParent="0" transitionDur="1000" showBg="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21163" cy="147440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Slide 4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6BD15EFC-AF3E-59DF-7796-11181118AE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30996" y="4025966"/>
                <a:ext cx="2621163" cy="14744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14F69548-942F-236F-8F4E-E47F5981D9A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383049" y="4025966"/>
              <a:ext cx="2622626" cy="1475227"/>
            </p:xfrm>
            <a:graphic>
              <a:graphicData uri="http://schemas.microsoft.com/office/powerpoint/2016/slidezoom">
                <pslz:sldZm>
                  <pslz:sldZmObj sldId="269" cId="2110240197">
                    <pslz:zmPr id="{236D3B4E-FF2E-47C2-A496-40192FEB6DE4}" returnToParent="0" transitionDur="1000" showBg="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22626" cy="147522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14F69548-942F-236F-8F4E-E47F5981D9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83049" y="4025966"/>
                <a:ext cx="2622626" cy="14752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138BB662-6A75-B813-4455-730669D6B43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371057" y="4040754"/>
              <a:ext cx="2673894" cy="1504065"/>
            </p:xfrm>
            <a:graphic>
              <a:graphicData uri="http://schemas.microsoft.com/office/powerpoint/2016/slidezoom">
                <pslz:sldZm>
                  <pslz:sldZmObj sldId="270" cId="740767258">
                    <pslz:zmPr id="{059D63FA-821D-48DD-B0D3-1BC9FF0AE65D}" returnToParent="0" transitionDur="1000" showBg="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73894" cy="150406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138BB662-6A75-B813-4455-730669D6B4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371057" y="4040754"/>
                <a:ext cx="2673894" cy="1504065"/>
              </a:xfrm>
              <a:prstGeom prst="rect">
                <a:avLst/>
              </a:prstGeom>
            </p:spPr>
          </p:pic>
        </mc:Fallback>
      </mc:AlternateContent>
      <p:sp>
        <p:nvSpPr>
          <p:cNvPr id="6" name="Espaço Reservado para Data 3">
            <a:extLst>
              <a:ext uri="{FF2B5EF4-FFF2-40B4-BE49-F238E27FC236}">
                <a16:creationId xmlns:a16="http://schemas.microsoft.com/office/drawing/2014/main" id="{7E1D052E-EB8F-30A8-91E2-6039C4F3EB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5AF255-B313-4B81-B3AB-733CC69025D9}" type="datetime1">
              <a:rPr kumimoji="0" lang="pt-BR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25/11/2025</a:t>
            </a:fld>
            <a:endParaRPr kumimoji="0" lang="pt-BR" sz="12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03A8FF"/>
                  </a:gs>
                  <a:gs pos="100000">
                    <a:srgbClr val="0070C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stA="45000" dir="5400000" sy="-100000" algn="bl" rotWithShape="0"/>
              </a:effectLst>
              <a:uLnTx/>
              <a:uFillTx/>
              <a:latin typeface="Samsung Sharp Sans" panose="02000503000000020004" pitchFamily="50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  <p:sp>
        <p:nvSpPr>
          <p:cNvPr id="10" name="Espaço Reservado para Rodapé 4">
            <a:extLst>
              <a:ext uri="{FF2B5EF4-FFF2-40B4-BE49-F238E27FC236}">
                <a16:creationId xmlns:a16="http://schemas.microsoft.com/office/drawing/2014/main" id="{E58E116D-D82E-CEDF-E1FE-19E0DDC55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Trabalho de Educação Física</a:t>
            </a:r>
          </a:p>
        </p:txBody>
      </p:sp>
      <p:sp>
        <p:nvSpPr>
          <p:cNvPr id="12" name="Espaço Reservado para Número de Slide 5">
            <a:extLst>
              <a:ext uri="{FF2B5EF4-FFF2-40B4-BE49-F238E27FC236}">
                <a16:creationId xmlns:a16="http://schemas.microsoft.com/office/drawing/2014/main" id="{F3E786CE-0CE0-89EB-EBBD-4B55395E3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7E2B7-5E99-4AC3-898A-D135CBF007B9}" type="slidenum">
              <a:rPr kumimoji="0" lang="pt-BR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uLnTx/>
                <a:uFillTx/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pt-BR" sz="12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03A8FF"/>
                  </a:gs>
                  <a:gs pos="100000">
                    <a:srgbClr val="0070C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stA="45000" dir="5400000" sy="-100000" algn="bl" rotWithShape="0"/>
              </a:effectLst>
              <a:uLnTx/>
              <a:uFillTx/>
              <a:latin typeface="Samsung Sharp Sans" panose="02000503000000020004" pitchFamily="50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064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50">
        <p159:morph option="byObject"/>
      </p:transition>
    </mc:Choice>
    <mc:Fallback xmlns="">
      <p:transition spd="slow" advClick="0" advTm="250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0AE46A-C8E0-F029-89C1-F081A8ABA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sign de modelo de slide de apresentação de powerpoint profissional e  corporativo | Vetor Premium">
            <a:extLst>
              <a:ext uri="{FF2B5EF4-FFF2-40B4-BE49-F238E27FC236}">
                <a16:creationId xmlns:a16="http://schemas.microsoft.com/office/drawing/2014/main" id="{A59622C7-8643-876C-A08B-C4A69D332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2148" y="747375"/>
            <a:ext cx="5962650" cy="538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Imagem 41" descr="Logotipo&#10;&#10;O conteúdo gerado por IA pode estar incorreto.">
            <a:extLst>
              <a:ext uri="{FF2B5EF4-FFF2-40B4-BE49-F238E27FC236}">
                <a16:creationId xmlns:a16="http://schemas.microsoft.com/office/drawing/2014/main" id="{431EEEC6-F152-BF4A-14C6-6F9B75D58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58" y="0"/>
            <a:ext cx="860788" cy="975761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48FCFF60-7D0C-ACDA-29BB-365154AC63A0}"/>
              </a:ext>
            </a:extLst>
          </p:cNvPr>
          <p:cNvSpPr txBox="1"/>
          <p:nvPr/>
        </p:nvSpPr>
        <p:spPr>
          <a:xfrm>
            <a:off x="2924279" y="885393"/>
            <a:ext cx="63434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O que nós vamos apresentar hoje?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F593C926-8FB3-1ED9-FE51-6A57066B9275}"/>
              </a:ext>
            </a:extLst>
          </p:cNvPr>
          <p:cNvSpPr txBox="1"/>
          <p:nvPr/>
        </p:nvSpPr>
        <p:spPr>
          <a:xfrm>
            <a:off x="1157469" y="383977"/>
            <a:ext cx="812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Escola Municipal de Tempo Integral Edson Ferreira Calado</a:t>
            </a: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FE3FCC88-08B0-AD26-DDDC-3796150A86B0}"/>
              </a:ext>
            </a:extLst>
          </p:cNvPr>
          <p:cNvSpPr/>
          <p:nvPr/>
        </p:nvSpPr>
        <p:spPr>
          <a:xfrm>
            <a:off x="1265274" y="202019"/>
            <a:ext cx="2158410" cy="12457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3A8FF"/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o 3D 2" descr="Monitor de computador">
                <a:extLst>
                  <a:ext uri="{FF2B5EF4-FFF2-40B4-BE49-F238E27FC236}">
                    <a16:creationId xmlns:a16="http://schemas.microsoft.com/office/drawing/2014/main" id="{6C2BBAE6-D818-EB5D-0049-92F3C845D41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9894" y="3803515"/>
              <a:ext cx="2989238" cy="249807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989238" cy="2498075"/>
                    </a:xfrm>
                    <a:prstGeom prst="rect">
                      <a:avLst/>
                    </a:prstGeom>
                  </am3d:spPr>
                  <am3d:camera>
                    <am3d:pos x="0" y="0" z="617042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95182" d="1000000"/>
                    <am3d:preTrans dx="0" dy="-13821232" dz="81401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1506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 descr="Monitor de computador">
                <a:extLst>
                  <a:ext uri="{FF2B5EF4-FFF2-40B4-BE49-F238E27FC236}">
                    <a16:creationId xmlns:a16="http://schemas.microsoft.com/office/drawing/2014/main" id="{6C2BBAE6-D818-EB5D-0049-92F3C845D4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9894" y="3803515"/>
                <a:ext cx="2989238" cy="2498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o 3D 3" descr="Monitor de computador">
                <a:extLst>
                  <a:ext uri="{FF2B5EF4-FFF2-40B4-BE49-F238E27FC236}">
                    <a16:creationId xmlns:a16="http://schemas.microsoft.com/office/drawing/2014/main" id="{E48DE1AA-26A4-5291-7690-C428DC73439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74183" y="3792575"/>
              <a:ext cx="2969451" cy="249807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969451" cy="2498078"/>
                    </a:xfrm>
                    <a:prstGeom prst="rect">
                      <a:avLst/>
                    </a:prstGeom>
                  </am3d:spPr>
                  <am3d:camera>
                    <am3d:pos x="0" y="0" z="617042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95182" d="1000000"/>
                    <am3d:preTrans dx="0" dy="-13821232" dz="81401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1506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 descr="Monitor de computador">
                <a:extLst>
                  <a:ext uri="{FF2B5EF4-FFF2-40B4-BE49-F238E27FC236}">
                    <a16:creationId xmlns:a16="http://schemas.microsoft.com/office/drawing/2014/main" id="{E48DE1AA-26A4-5291-7690-C428DC7343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74183" y="3792575"/>
                <a:ext cx="2969451" cy="24980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Monitor de computador">
                <a:extLst>
                  <a:ext uri="{FF2B5EF4-FFF2-40B4-BE49-F238E27FC236}">
                    <a16:creationId xmlns:a16="http://schemas.microsoft.com/office/drawing/2014/main" id="{CAEF9E73-9E53-5A7E-2394-6D290827AA7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148367" y="3792575"/>
              <a:ext cx="2969451" cy="249807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969451" cy="2498078"/>
                    </a:xfrm>
                    <a:prstGeom prst="rect">
                      <a:avLst/>
                    </a:prstGeom>
                  </am3d:spPr>
                  <am3d:camera>
                    <am3d:pos x="0" y="0" z="617042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95182" d="1000000"/>
                    <am3d:preTrans dx="0" dy="-13821232" dz="81401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1506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Monitor de computador">
                <a:extLst>
                  <a:ext uri="{FF2B5EF4-FFF2-40B4-BE49-F238E27FC236}">
                    <a16:creationId xmlns:a16="http://schemas.microsoft.com/office/drawing/2014/main" id="{CAEF9E73-9E53-5A7E-2394-6D290827AA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48367" y="3792575"/>
                <a:ext cx="2969451" cy="24980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Modelo 3D 8" descr="Monitor de computador">
                <a:extLst>
                  <a:ext uri="{FF2B5EF4-FFF2-40B4-BE49-F238E27FC236}">
                    <a16:creationId xmlns:a16="http://schemas.microsoft.com/office/drawing/2014/main" id="{8D5C5932-B541-D409-BA45-CFAB547F621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222550" y="3781636"/>
              <a:ext cx="2969451" cy="249807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969451" cy="2498078"/>
                    </a:xfrm>
                    <a:prstGeom prst="rect">
                      <a:avLst/>
                    </a:prstGeom>
                  </am3d:spPr>
                  <am3d:camera>
                    <am3d:pos x="0" y="0" z="617042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95182" d="1000000"/>
                    <am3d:preTrans dx="0" dy="-13821232" dz="81401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1506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elo 3D 8" descr="Monitor de computador">
                <a:extLst>
                  <a:ext uri="{FF2B5EF4-FFF2-40B4-BE49-F238E27FC236}">
                    <a16:creationId xmlns:a16="http://schemas.microsoft.com/office/drawing/2014/main" id="{8D5C5932-B541-D409-BA45-CFAB547F62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22550" y="3781636"/>
                <a:ext cx="2969451" cy="24980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" name="Zoom de Slide 1">
                <a:extLst>
                  <a:ext uri="{FF2B5EF4-FFF2-40B4-BE49-F238E27FC236}">
                    <a16:creationId xmlns:a16="http://schemas.microsoft.com/office/drawing/2014/main" id="{26DDB889-81D2-141D-6ABA-9FF999CA2F3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47049" y="4025966"/>
              <a:ext cx="2675348" cy="1504883"/>
            </p:xfrm>
            <a:graphic>
              <a:graphicData uri="http://schemas.microsoft.com/office/powerpoint/2016/slidezoom">
                <pslz:sldZm>
                  <pslz:sldZmObj sldId="262" cId="96210654">
                    <pslz:zmPr id="{6AE39812-71E9-4D6F-A9B4-C81913068FD1}" returnToParent="0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75348" cy="150488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" name="Zoom de Slide 1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26DDB889-81D2-141D-6ABA-9FF999CA2F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7049" y="4025966"/>
                <a:ext cx="2675348" cy="15048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Slide 4">
                <a:extLst>
                  <a:ext uri="{FF2B5EF4-FFF2-40B4-BE49-F238E27FC236}">
                    <a16:creationId xmlns:a16="http://schemas.microsoft.com/office/drawing/2014/main" id="{6BD15EFC-AF3E-59DF-7796-11181118AEA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230996" y="4025966"/>
              <a:ext cx="2621163" cy="1474404"/>
            </p:xfrm>
            <a:graphic>
              <a:graphicData uri="http://schemas.microsoft.com/office/powerpoint/2016/slidezoom">
                <pslz:sldZm>
                  <pslz:sldZmObj sldId="268" cId="4058340926">
                    <pslz:zmPr id="{C35FF3A1-4AE3-4D4C-A183-0C66751B2264}" returnToParent="0" transitionDur="1000" showBg="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21163" cy="147440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Slide 4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6BD15EFC-AF3E-59DF-7796-11181118AE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30996" y="4025966"/>
                <a:ext cx="2621163" cy="14744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14F69548-942F-236F-8F4E-E47F5981D9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43716456"/>
                  </p:ext>
                </p:extLst>
              </p:nvPr>
            </p:nvGraphicFramePr>
            <p:xfrm>
              <a:off x="6383049" y="4025966"/>
              <a:ext cx="2622626" cy="1475227"/>
            </p:xfrm>
            <a:graphic>
              <a:graphicData uri="http://schemas.microsoft.com/office/powerpoint/2016/slidezoom">
                <pslz:sldZm>
                  <pslz:sldZmObj sldId="269" cId="2110240197">
                    <pslz:zmPr id="{236D3B4E-FF2E-47C2-A496-40192FEB6DE4}" returnToParent="0" transitionDur="1000" showBg="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22626" cy="147522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14F69548-942F-236F-8F4E-E47F5981D9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83049" y="4025966"/>
                <a:ext cx="2622626" cy="14752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Zoom de Slide 10">
                <a:extLst>
                  <a:ext uri="{FF2B5EF4-FFF2-40B4-BE49-F238E27FC236}">
                    <a16:creationId xmlns:a16="http://schemas.microsoft.com/office/drawing/2014/main" id="{138BB662-6A75-B813-4455-730669D6B4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3810519"/>
                  </p:ext>
                </p:extLst>
              </p:nvPr>
            </p:nvGraphicFramePr>
            <p:xfrm>
              <a:off x="9371057" y="4040754"/>
              <a:ext cx="2673894" cy="1504065"/>
            </p:xfrm>
            <a:graphic>
              <a:graphicData uri="http://schemas.microsoft.com/office/powerpoint/2016/slidezoom">
                <pslz:sldZm>
                  <pslz:sldZmObj sldId="270" cId="740767258">
                    <pslz:zmPr id="{059D63FA-821D-48DD-B0D3-1BC9FF0AE65D}" returnToParent="0" transitionDur="1000" showBg="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73894" cy="150406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Zoom de Slide 10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138BB662-6A75-B813-4455-730669D6B4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371057" y="4040754"/>
                <a:ext cx="2673894" cy="1504065"/>
              </a:xfrm>
              <a:prstGeom prst="rect">
                <a:avLst/>
              </a:prstGeom>
            </p:spPr>
          </p:pic>
        </mc:Fallback>
      </mc:AlternateContent>
      <p:sp>
        <p:nvSpPr>
          <p:cNvPr id="6" name="Espaço Reservado para Data 3">
            <a:extLst>
              <a:ext uri="{FF2B5EF4-FFF2-40B4-BE49-F238E27FC236}">
                <a16:creationId xmlns:a16="http://schemas.microsoft.com/office/drawing/2014/main" id="{7E1D052E-EB8F-30A8-91E2-6039C4F3EB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75AF255-B313-4B81-B3AB-733CC69025D9}" type="datetime1">
              <a:rPr lang="pt-BR" b="1"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25/11/2025</a:t>
            </a:fld>
            <a:endParaRPr lang="pt-BR" b="1">
              <a:gradFill>
                <a:gsLst>
                  <a:gs pos="0">
                    <a:srgbClr val="03A8FF"/>
                  </a:gs>
                  <a:gs pos="100000">
                    <a:srgbClr val="0070C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stA="45000" dir="5400000" sy="-100000" algn="bl" rotWithShape="0"/>
              </a:effectLst>
              <a:latin typeface="Samsung Sharp Sans" panose="02000503000000020004" pitchFamily="50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  <p:sp>
        <p:nvSpPr>
          <p:cNvPr id="10" name="Espaço Reservado para Rodapé 4">
            <a:extLst>
              <a:ext uri="{FF2B5EF4-FFF2-40B4-BE49-F238E27FC236}">
                <a16:creationId xmlns:a16="http://schemas.microsoft.com/office/drawing/2014/main" id="{E58E116D-D82E-CEDF-E1FE-19E0DDC55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b="1"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Trabalho de Educação Física</a:t>
            </a:r>
          </a:p>
        </p:txBody>
      </p:sp>
      <p:sp>
        <p:nvSpPr>
          <p:cNvPr id="12" name="Espaço Reservado para Número de Slide 5">
            <a:extLst>
              <a:ext uri="{FF2B5EF4-FFF2-40B4-BE49-F238E27FC236}">
                <a16:creationId xmlns:a16="http://schemas.microsoft.com/office/drawing/2014/main" id="{F3E786CE-0CE0-89EB-EBBD-4B55395E3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BB7E2B7-5E99-4AC3-898A-D135CBF007B9}" type="slidenum">
              <a:rPr lang="pt-BR" b="1">
                <a:gradFill>
                  <a:gsLst>
                    <a:gs pos="0">
                      <a:srgbClr val="03A8FF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r="5400000" sy="-100000" algn="bl" rotWithShape="0"/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9</a:t>
            </a:fld>
            <a:endParaRPr lang="pt-BR" b="1">
              <a:gradFill>
                <a:gsLst>
                  <a:gs pos="0">
                    <a:srgbClr val="03A8FF"/>
                  </a:gs>
                  <a:gs pos="100000">
                    <a:srgbClr val="0070C0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stA="45000" dir="5400000" sy="-100000" algn="bl" rotWithShape="0"/>
              </a:effectLst>
              <a:latin typeface="Samsung Sharp Sans" panose="02000503000000020004" pitchFamily="50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064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50">
        <p159:morph option="byObject"/>
      </p:transition>
    </mc:Choice>
    <mc:Fallback xmlns="">
      <p:transition spd="slow" advClick="0" advTm="250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10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646</Words>
  <Application>Microsoft Office PowerPoint</Application>
  <PresentationFormat>Widescreen</PresentationFormat>
  <Paragraphs>100</Paragraphs>
  <Slides>15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Arial</vt:lpstr>
      <vt:lpstr>Montserrat</vt:lpstr>
      <vt:lpstr>Samsung Sharp Sans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Arthur Vinícius</dc:creator>
  <cp:lastModifiedBy>Arthur Vinícius</cp:lastModifiedBy>
  <cp:revision>2</cp:revision>
  <dcterms:created xsi:type="dcterms:W3CDTF">2025-11-21T15:54:58Z</dcterms:created>
  <dcterms:modified xsi:type="dcterms:W3CDTF">2025-11-25T23:44:16Z</dcterms:modified>
</cp:coreProperties>
</file>